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Lst>
  <p:notesMasterIdLst>
    <p:notesMasterId r:id="rId33"/>
  </p:notesMasterIdLst>
  <p:sldIdLst>
    <p:sldId id="265" r:id="rId6"/>
    <p:sldId id="268" r:id="rId7"/>
    <p:sldId id="269" r:id="rId8"/>
    <p:sldId id="1594" r:id="rId9"/>
    <p:sldId id="1716" r:id="rId10"/>
    <p:sldId id="1083" r:id="rId11"/>
    <p:sldId id="288" r:id="rId12"/>
    <p:sldId id="1084" r:id="rId13"/>
    <p:sldId id="1710" r:id="rId14"/>
    <p:sldId id="1717" r:id="rId15"/>
    <p:sldId id="1713" r:id="rId16"/>
    <p:sldId id="1097" r:id="rId17"/>
    <p:sldId id="1718" r:id="rId18"/>
    <p:sldId id="1719" r:id="rId19"/>
    <p:sldId id="1720" r:id="rId20"/>
    <p:sldId id="1721" r:id="rId21"/>
    <p:sldId id="1722" r:id="rId22"/>
    <p:sldId id="1139" r:id="rId23"/>
    <p:sldId id="1723" r:id="rId24"/>
    <p:sldId id="1109" r:id="rId25"/>
    <p:sldId id="1104" r:id="rId26"/>
    <p:sldId id="282" r:id="rId27"/>
    <p:sldId id="283" r:id="rId28"/>
    <p:sldId id="1595" r:id="rId29"/>
    <p:sldId id="1724" r:id="rId30"/>
    <p:sldId id="1725" r:id="rId31"/>
    <p:sldId id="173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B9E"/>
    <a:srgbClr val="F67B00"/>
    <a:srgbClr val="E12934"/>
    <a:srgbClr val="FFFFFF"/>
    <a:srgbClr val="EBEBEB"/>
    <a:srgbClr val="E8F3D9"/>
    <a:srgbClr val="0091D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82591" autoAdjust="0"/>
  </p:normalViewPr>
  <p:slideViewPr>
    <p:cSldViewPr snapToGrid="0">
      <p:cViewPr varScale="1">
        <p:scale>
          <a:sx n="63" d="100"/>
          <a:sy n="63" d="100"/>
        </p:scale>
        <p:origin x="668"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F5B29-F0BD-4CED-8E7F-DBB41D8DB5EF}" type="doc">
      <dgm:prSet loTypeId="urn:microsoft.com/office/officeart/2005/8/layout/hProcess9" loCatId="process" qsTypeId="urn:microsoft.com/office/officeart/2005/8/quickstyle/simple1" qsCatId="simple" csTypeId="urn:microsoft.com/office/officeart/2005/8/colors/accent1_5" csCatId="accent1" phldr="1"/>
      <dgm:spPr/>
    </dgm:pt>
    <dgm:pt modelId="{D6A2A34D-E2DD-4532-9591-CA05955851F3}">
      <dgm:prSet phldrT="[Texte]"/>
      <dgm:spPr>
        <a:solidFill>
          <a:schemeClr val="accent1">
            <a:hueOff val="0"/>
            <a:satOff val="0"/>
            <a:lumOff val="0"/>
          </a:schemeClr>
        </a:solidFill>
      </dgm:spPr>
      <dgm:t>
        <a:bodyPr/>
        <a:lstStyle/>
        <a:p>
          <a:r>
            <a:rPr lang="fr-FR" dirty="0"/>
            <a:t>Fin 2019 Expérimentation</a:t>
          </a:r>
        </a:p>
      </dgm:t>
    </dgm:pt>
    <dgm:pt modelId="{F7150211-3BA6-4AE7-AC6B-BBA6C1529DB0}" type="parTrans" cxnId="{56148DEA-D7EF-4BB2-9AC6-81FB351FCD3E}">
      <dgm:prSet/>
      <dgm:spPr/>
      <dgm:t>
        <a:bodyPr/>
        <a:lstStyle/>
        <a:p>
          <a:endParaRPr lang="fr-FR"/>
        </a:p>
      </dgm:t>
    </dgm:pt>
    <dgm:pt modelId="{D80BBFB2-4B25-4820-BC08-6AA713F974F6}" type="sibTrans" cxnId="{56148DEA-D7EF-4BB2-9AC6-81FB351FCD3E}">
      <dgm:prSet/>
      <dgm:spPr/>
      <dgm:t>
        <a:bodyPr/>
        <a:lstStyle/>
        <a:p>
          <a:endParaRPr lang="fr-FR"/>
        </a:p>
      </dgm:t>
    </dgm:pt>
    <dgm:pt modelId="{1BF01D62-BEEF-4631-9B5F-8A7A90888ED6}">
      <dgm:prSet phldrT="[Texte]"/>
      <dgm:spPr>
        <a:solidFill>
          <a:schemeClr val="tx2">
            <a:alpha val="80000"/>
          </a:schemeClr>
        </a:solidFill>
      </dgm:spPr>
      <dgm:t>
        <a:bodyPr/>
        <a:lstStyle/>
        <a:p>
          <a:r>
            <a:rPr lang="fr-FR" dirty="0"/>
            <a:t>2020 Clients sans complémentaire santé</a:t>
          </a:r>
        </a:p>
      </dgm:t>
    </dgm:pt>
    <dgm:pt modelId="{620648F3-F1AB-4D5C-9ACC-1C08A5EF8E9E}" type="parTrans" cxnId="{A2862260-DF42-4A4A-80D5-AF8FBB7E58D4}">
      <dgm:prSet/>
      <dgm:spPr/>
      <dgm:t>
        <a:bodyPr/>
        <a:lstStyle/>
        <a:p>
          <a:endParaRPr lang="fr-FR"/>
        </a:p>
      </dgm:t>
    </dgm:pt>
    <dgm:pt modelId="{EF865024-F693-4980-B53F-DFFD5A3BCCBE}" type="sibTrans" cxnId="{A2862260-DF42-4A4A-80D5-AF8FBB7E58D4}">
      <dgm:prSet/>
      <dgm:spPr/>
      <dgm:t>
        <a:bodyPr/>
        <a:lstStyle/>
        <a:p>
          <a:endParaRPr lang="fr-FR"/>
        </a:p>
      </dgm:t>
    </dgm:pt>
    <dgm:pt modelId="{9BB05874-62E4-40FE-B58B-1BE1C7620A6C}">
      <dgm:prSet phldrT="[Texte]"/>
      <dgm:spPr>
        <a:solidFill>
          <a:schemeClr val="tx2">
            <a:alpha val="60000"/>
          </a:schemeClr>
        </a:solidFill>
      </dgm:spPr>
      <dgm:t>
        <a:bodyPr/>
        <a:lstStyle/>
        <a:p>
          <a:r>
            <a:rPr lang="fr-FR" dirty="0"/>
            <a:t>2021 à 2023 Clients avec une complémentaire santé</a:t>
          </a:r>
        </a:p>
      </dgm:t>
    </dgm:pt>
    <dgm:pt modelId="{AD59FCF1-EB6B-40E6-BB56-7FA0D05EDC90}" type="parTrans" cxnId="{BED71680-9C38-4C01-9AC7-81D84B75E9F0}">
      <dgm:prSet/>
      <dgm:spPr/>
      <dgm:t>
        <a:bodyPr/>
        <a:lstStyle/>
        <a:p>
          <a:endParaRPr lang="fr-FR"/>
        </a:p>
      </dgm:t>
    </dgm:pt>
    <dgm:pt modelId="{72A7DFEF-B823-4615-90FA-44EC658B4E96}" type="sibTrans" cxnId="{BED71680-9C38-4C01-9AC7-81D84B75E9F0}">
      <dgm:prSet/>
      <dgm:spPr/>
      <dgm:t>
        <a:bodyPr/>
        <a:lstStyle/>
        <a:p>
          <a:endParaRPr lang="fr-FR"/>
        </a:p>
      </dgm:t>
    </dgm:pt>
    <dgm:pt modelId="{29E14B36-A07A-4431-978F-BEF0A41890CE}" type="pres">
      <dgm:prSet presAssocID="{064F5B29-F0BD-4CED-8E7F-DBB41D8DB5EF}" presName="CompostProcess" presStyleCnt="0">
        <dgm:presLayoutVars>
          <dgm:dir/>
          <dgm:resizeHandles val="exact"/>
        </dgm:presLayoutVars>
      </dgm:prSet>
      <dgm:spPr/>
    </dgm:pt>
    <dgm:pt modelId="{00BF45B7-1BA6-4B71-AB84-2B12F03FFE3D}" type="pres">
      <dgm:prSet presAssocID="{064F5B29-F0BD-4CED-8E7F-DBB41D8DB5EF}" presName="arrow" presStyleLbl="bgShp" presStyleIdx="0" presStyleCnt="1" custScaleX="117647"/>
      <dgm:spPr/>
    </dgm:pt>
    <dgm:pt modelId="{DE7A2A95-C7FB-433B-AED9-35E7C3F42B97}" type="pres">
      <dgm:prSet presAssocID="{064F5B29-F0BD-4CED-8E7F-DBB41D8DB5EF}" presName="linearProcess" presStyleCnt="0"/>
      <dgm:spPr/>
    </dgm:pt>
    <dgm:pt modelId="{77B983FC-CB57-4832-9641-80B9EDEA0493}" type="pres">
      <dgm:prSet presAssocID="{D6A2A34D-E2DD-4532-9591-CA05955851F3}" presName="textNode" presStyleLbl="node1" presStyleIdx="0" presStyleCnt="3">
        <dgm:presLayoutVars>
          <dgm:bulletEnabled val="1"/>
        </dgm:presLayoutVars>
      </dgm:prSet>
      <dgm:spPr/>
    </dgm:pt>
    <dgm:pt modelId="{7AE3C1A8-6109-4350-A142-D695C7E92B35}" type="pres">
      <dgm:prSet presAssocID="{D80BBFB2-4B25-4820-BC08-6AA713F974F6}" presName="sibTrans" presStyleCnt="0"/>
      <dgm:spPr/>
    </dgm:pt>
    <dgm:pt modelId="{168735A4-FC7A-4D7E-89E5-6C778054CE30}" type="pres">
      <dgm:prSet presAssocID="{1BF01D62-BEEF-4631-9B5F-8A7A90888ED6}" presName="textNode" presStyleLbl="node1" presStyleIdx="1" presStyleCnt="3">
        <dgm:presLayoutVars>
          <dgm:bulletEnabled val="1"/>
        </dgm:presLayoutVars>
      </dgm:prSet>
      <dgm:spPr/>
    </dgm:pt>
    <dgm:pt modelId="{6732A4B4-644F-412C-A70F-3622E0EE625A}" type="pres">
      <dgm:prSet presAssocID="{EF865024-F693-4980-B53F-DFFD5A3BCCBE}" presName="sibTrans" presStyleCnt="0"/>
      <dgm:spPr/>
    </dgm:pt>
    <dgm:pt modelId="{486EE70F-3915-43F5-AB3A-8E8EBDCA2F22}" type="pres">
      <dgm:prSet presAssocID="{9BB05874-62E4-40FE-B58B-1BE1C7620A6C}" presName="textNode" presStyleLbl="node1" presStyleIdx="2" presStyleCnt="3" custLinFactNeighborX="58030" custLinFactNeighborY="0">
        <dgm:presLayoutVars>
          <dgm:bulletEnabled val="1"/>
        </dgm:presLayoutVars>
      </dgm:prSet>
      <dgm:spPr/>
    </dgm:pt>
  </dgm:ptLst>
  <dgm:cxnLst>
    <dgm:cxn modelId="{E3A36B33-CD41-455D-BDA6-A80147E73EAA}" type="presOf" srcId="{1BF01D62-BEEF-4631-9B5F-8A7A90888ED6}" destId="{168735A4-FC7A-4D7E-89E5-6C778054CE30}" srcOrd="0" destOrd="0" presId="urn:microsoft.com/office/officeart/2005/8/layout/hProcess9"/>
    <dgm:cxn modelId="{A2862260-DF42-4A4A-80D5-AF8FBB7E58D4}" srcId="{064F5B29-F0BD-4CED-8E7F-DBB41D8DB5EF}" destId="{1BF01D62-BEEF-4631-9B5F-8A7A90888ED6}" srcOrd="1" destOrd="0" parTransId="{620648F3-F1AB-4D5C-9ACC-1C08A5EF8E9E}" sibTransId="{EF865024-F693-4980-B53F-DFFD5A3BCCBE}"/>
    <dgm:cxn modelId="{DA043D62-F33F-4335-A022-619AAC635691}" type="presOf" srcId="{064F5B29-F0BD-4CED-8E7F-DBB41D8DB5EF}" destId="{29E14B36-A07A-4431-978F-BEF0A41890CE}" srcOrd="0" destOrd="0" presId="urn:microsoft.com/office/officeart/2005/8/layout/hProcess9"/>
    <dgm:cxn modelId="{03901A75-6238-4EEC-A322-997C93B553CA}" type="presOf" srcId="{9BB05874-62E4-40FE-B58B-1BE1C7620A6C}" destId="{486EE70F-3915-43F5-AB3A-8E8EBDCA2F22}" srcOrd="0" destOrd="0" presId="urn:microsoft.com/office/officeart/2005/8/layout/hProcess9"/>
    <dgm:cxn modelId="{BED71680-9C38-4C01-9AC7-81D84B75E9F0}" srcId="{064F5B29-F0BD-4CED-8E7F-DBB41D8DB5EF}" destId="{9BB05874-62E4-40FE-B58B-1BE1C7620A6C}" srcOrd="2" destOrd="0" parTransId="{AD59FCF1-EB6B-40E6-BB56-7FA0D05EDC90}" sibTransId="{72A7DFEF-B823-4615-90FA-44EC658B4E96}"/>
    <dgm:cxn modelId="{8316C8B9-A21B-494F-995D-7D50B752527A}" type="presOf" srcId="{D6A2A34D-E2DD-4532-9591-CA05955851F3}" destId="{77B983FC-CB57-4832-9641-80B9EDEA0493}" srcOrd="0" destOrd="0" presId="urn:microsoft.com/office/officeart/2005/8/layout/hProcess9"/>
    <dgm:cxn modelId="{56148DEA-D7EF-4BB2-9AC6-81FB351FCD3E}" srcId="{064F5B29-F0BD-4CED-8E7F-DBB41D8DB5EF}" destId="{D6A2A34D-E2DD-4532-9591-CA05955851F3}" srcOrd="0" destOrd="0" parTransId="{F7150211-3BA6-4AE7-AC6B-BBA6C1529DB0}" sibTransId="{D80BBFB2-4B25-4820-BC08-6AA713F974F6}"/>
    <dgm:cxn modelId="{A438CA4F-6865-4A4B-A23F-937228F7B4C1}" type="presParOf" srcId="{29E14B36-A07A-4431-978F-BEF0A41890CE}" destId="{00BF45B7-1BA6-4B71-AB84-2B12F03FFE3D}" srcOrd="0" destOrd="0" presId="urn:microsoft.com/office/officeart/2005/8/layout/hProcess9"/>
    <dgm:cxn modelId="{6C78EA68-1A37-4DF8-924C-A1F207F8A0F2}" type="presParOf" srcId="{29E14B36-A07A-4431-978F-BEF0A41890CE}" destId="{DE7A2A95-C7FB-433B-AED9-35E7C3F42B97}" srcOrd="1" destOrd="0" presId="urn:microsoft.com/office/officeart/2005/8/layout/hProcess9"/>
    <dgm:cxn modelId="{4EA4D29E-9E96-400C-9720-2DCEA95B35B0}" type="presParOf" srcId="{DE7A2A95-C7FB-433B-AED9-35E7C3F42B97}" destId="{77B983FC-CB57-4832-9641-80B9EDEA0493}" srcOrd="0" destOrd="0" presId="urn:microsoft.com/office/officeart/2005/8/layout/hProcess9"/>
    <dgm:cxn modelId="{0CAC9351-3F92-47F6-B081-C20C61F81316}" type="presParOf" srcId="{DE7A2A95-C7FB-433B-AED9-35E7C3F42B97}" destId="{7AE3C1A8-6109-4350-A142-D695C7E92B35}" srcOrd="1" destOrd="0" presId="urn:microsoft.com/office/officeart/2005/8/layout/hProcess9"/>
    <dgm:cxn modelId="{F4BC9ECD-050C-4945-AB59-534BB5341731}" type="presParOf" srcId="{DE7A2A95-C7FB-433B-AED9-35E7C3F42B97}" destId="{168735A4-FC7A-4D7E-89E5-6C778054CE30}" srcOrd="2" destOrd="0" presId="urn:microsoft.com/office/officeart/2005/8/layout/hProcess9"/>
    <dgm:cxn modelId="{1AFA762E-2670-4717-A6F8-08AEB06E7776}" type="presParOf" srcId="{DE7A2A95-C7FB-433B-AED9-35E7C3F42B97}" destId="{6732A4B4-644F-412C-A70F-3622E0EE625A}" srcOrd="3" destOrd="0" presId="urn:microsoft.com/office/officeart/2005/8/layout/hProcess9"/>
    <dgm:cxn modelId="{00360FC6-54E1-4F09-979D-1370ECCB04BB}" type="presParOf" srcId="{DE7A2A95-C7FB-433B-AED9-35E7C3F42B97}" destId="{486EE70F-3915-43F5-AB3A-8E8EBDCA2F22}"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F45B7-1BA6-4B71-AB84-2B12F03FFE3D}">
      <dsp:nvSpPr>
        <dsp:cNvPr id="0" name=""/>
        <dsp:cNvSpPr/>
      </dsp:nvSpPr>
      <dsp:spPr>
        <a:xfrm>
          <a:off x="2" y="0"/>
          <a:ext cx="10509244" cy="124239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983FC-CB57-4832-9641-80B9EDEA0493}">
      <dsp:nvSpPr>
        <dsp:cNvPr id="0" name=""/>
        <dsp:cNvSpPr/>
      </dsp:nvSpPr>
      <dsp:spPr>
        <a:xfrm>
          <a:off x="336111" y="372717"/>
          <a:ext cx="3152775" cy="496956"/>
        </a:xfrm>
        <a:prstGeom prst="round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Fin 2019 Expérimentation</a:t>
          </a:r>
        </a:p>
      </dsp:txBody>
      <dsp:txXfrm>
        <a:off x="360370" y="396976"/>
        <a:ext cx="3104257" cy="448438"/>
      </dsp:txXfrm>
    </dsp:sp>
    <dsp:sp modelId="{168735A4-FC7A-4D7E-89E5-6C778054CE30}">
      <dsp:nvSpPr>
        <dsp:cNvPr id="0" name=""/>
        <dsp:cNvSpPr/>
      </dsp:nvSpPr>
      <dsp:spPr>
        <a:xfrm>
          <a:off x="3678237" y="372717"/>
          <a:ext cx="3152775" cy="496956"/>
        </a:xfrm>
        <a:prstGeom prst="roundRect">
          <a:avLst/>
        </a:prstGeom>
        <a:solidFill>
          <a:schemeClr val="tx2">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2020 Clients sans complémentaire santé</a:t>
          </a:r>
        </a:p>
      </dsp:txBody>
      <dsp:txXfrm>
        <a:off x="3702496" y="396976"/>
        <a:ext cx="3104257" cy="448438"/>
      </dsp:txXfrm>
    </dsp:sp>
    <dsp:sp modelId="{486EE70F-3915-43F5-AB3A-8E8EBDCA2F22}">
      <dsp:nvSpPr>
        <dsp:cNvPr id="0" name=""/>
        <dsp:cNvSpPr/>
      </dsp:nvSpPr>
      <dsp:spPr>
        <a:xfrm>
          <a:off x="7130244" y="372717"/>
          <a:ext cx="3152775" cy="496956"/>
        </a:xfrm>
        <a:prstGeom prst="roundRect">
          <a:avLst/>
        </a:prstGeom>
        <a:solidFill>
          <a:schemeClr val="tx2">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2021 à 2023 Clients avec une complémentaire santé</a:t>
          </a:r>
        </a:p>
      </dsp:txBody>
      <dsp:txXfrm>
        <a:off x="7154503" y="396976"/>
        <a:ext cx="3104257" cy="4484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6999-82E2-44D3-B3F3-FBD740BAB33E}"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01B23-1650-4D06-A7A7-52F748F53723}" type="slidenum">
              <a:rPr lang="fr-FR" smtClean="0"/>
              <a:t>‹N°›</a:t>
            </a:fld>
            <a:endParaRPr lang="fr-FR"/>
          </a:p>
        </p:txBody>
      </p:sp>
    </p:spTree>
    <p:extLst>
      <p:ext uri="{BB962C8B-B14F-4D97-AF65-F5344CB8AC3E}">
        <p14:creationId xmlns:p14="http://schemas.microsoft.com/office/powerpoint/2010/main" val="101721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20</a:t>
            </a:fld>
            <a:endParaRPr lang="fr-FR"/>
          </a:p>
        </p:txBody>
      </p:sp>
    </p:spTree>
    <p:extLst>
      <p:ext uri="{BB962C8B-B14F-4D97-AF65-F5344CB8AC3E}">
        <p14:creationId xmlns:p14="http://schemas.microsoft.com/office/powerpoint/2010/main" val="3432429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25</a:t>
            </a:fld>
            <a:endParaRPr lang="fr-FR"/>
          </a:p>
        </p:txBody>
      </p:sp>
    </p:spTree>
    <p:extLst>
      <p:ext uri="{BB962C8B-B14F-4D97-AF65-F5344CB8AC3E}">
        <p14:creationId xmlns:p14="http://schemas.microsoft.com/office/powerpoint/2010/main" val="3176462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26</a:t>
            </a:fld>
            <a:endParaRPr lang="fr-FR" dirty="0"/>
          </a:p>
        </p:txBody>
      </p:sp>
    </p:spTree>
    <p:extLst>
      <p:ext uri="{BB962C8B-B14F-4D97-AF65-F5344CB8AC3E}">
        <p14:creationId xmlns:p14="http://schemas.microsoft.com/office/powerpoint/2010/main" val="215920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7" name="Google Shape;28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5" name="Google Shape;2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13</a:t>
            </a:fld>
            <a:endParaRPr lang="fr-FR" dirty="0"/>
          </a:p>
        </p:txBody>
      </p:sp>
    </p:spTree>
    <p:extLst>
      <p:ext uri="{BB962C8B-B14F-4D97-AF65-F5344CB8AC3E}">
        <p14:creationId xmlns:p14="http://schemas.microsoft.com/office/powerpoint/2010/main" val="2078236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14</a:t>
            </a:fld>
            <a:endParaRPr lang="fr-FR" dirty="0"/>
          </a:p>
        </p:txBody>
      </p:sp>
    </p:spTree>
    <p:extLst>
      <p:ext uri="{BB962C8B-B14F-4D97-AF65-F5344CB8AC3E}">
        <p14:creationId xmlns:p14="http://schemas.microsoft.com/office/powerpoint/2010/main" val="164430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15</a:t>
            </a:fld>
            <a:endParaRPr lang="fr-FR" dirty="0"/>
          </a:p>
        </p:txBody>
      </p:sp>
    </p:spTree>
    <p:extLst>
      <p:ext uri="{BB962C8B-B14F-4D97-AF65-F5344CB8AC3E}">
        <p14:creationId xmlns:p14="http://schemas.microsoft.com/office/powerpoint/2010/main" val="17518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16</a:t>
            </a:fld>
            <a:endParaRPr lang="fr-FR" dirty="0"/>
          </a:p>
        </p:txBody>
      </p:sp>
    </p:spTree>
    <p:extLst>
      <p:ext uri="{BB962C8B-B14F-4D97-AF65-F5344CB8AC3E}">
        <p14:creationId xmlns:p14="http://schemas.microsoft.com/office/powerpoint/2010/main" val="48784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17</a:t>
            </a:fld>
            <a:endParaRPr lang="fr-FR" dirty="0"/>
          </a:p>
        </p:txBody>
      </p:sp>
    </p:spTree>
    <p:extLst>
      <p:ext uri="{BB962C8B-B14F-4D97-AF65-F5344CB8AC3E}">
        <p14:creationId xmlns:p14="http://schemas.microsoft.com/office/powerpoint/2010/main" val="155222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B201B23-1650-4D06-A7A7-52F748F53723}" type="slidenum">
              <a:rPr lang="fr-FR" smtClean="0"/>
              <a:t>19</a:t>
            </a:fld>
            <a:endParaRPr lang="fr-FR" dirty="0"/>
          </a:p>
        </p:txBody>
      </p:sp>
    </p:spTree>
    <p:extLst>
      <p:ext uri="{BB962C8B-B14F-4D97-AF65-F5344CB8AC3E}">
        <p14:creationId xmlns:p14="http://schemas.microsoft.com/office/powerpoint/2010/main" val="2968806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n-tê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3C267A-3065-4ABF-B509-862C0D2AB120}"/>
              </a:ext>
            </a:extLst>
          </p:cNvPr>
          <p:cNvSpPr/>
          <p:nvPr userDrawn="1"/>
        </p:nvSpPr>
        <p:spPr>
          <a:xfrm>
            <a:off x="0" y="5650968"/>
            <a:ext cx="12192000" cy="120703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8" name="Groupe 7">
            <a:extLst>
              <a:ext uri="{FF2B5EF4-FFF2-40B4-BE49-F238E27FC236}">
                <a16:creationId xmlns:a16="http://schemas.microsoft.com/office/drawing/2014/main" id="{58DDA4DB-AE57-4C02-8EB4-15044E5E76B1}"/>
              </a:ext>
            </a:extLst>
          </p:cNvPr>
          <p:cNvGrpSpPr/>
          <p:nvPr userDrawn="1"/>
        </p:nvGrpSpPr>
        <p:grpSpPr>
          <a:xfrm>
            <a:off x="3856833" y="5819050"/>
            <a:ext cx="4478334" cy="962747"/>
            <a:chOff x="6869116" y="48479"/>
            <a:chExt cx="4478334" cy="962747"/>
          </a:xfrm>
        </p:grpSpPr>
        <p:grpSp>
          <p:nvGrpSpPr>
            <p:cNvPr id="9" name="Groupe 8">
              <a:extLst>
                <a:ext uri="{FF2B5EF4-FFF2-40B4-BE49-F238E27FC236}">
                  <a16:creationId xmlns:a16="http://schemas.microsoft.com/office/drawing/2014/main" id="{249DDAF8-18E4-4328-8EB4-7A6B67F245A0}"/>
                </a:ext>
              </a:extLst>
            </p:cNvPr>
            <p:cNvGrpSpPr/>
            <p:nvPr userDrawn="1"/>
          </p:nvGrpSpPr>
          <p:grpSpPr>
            <a:xfrm>
              <a:off x="6869116" y="165993"/>
              <a:ext cx="1023267" cy="705712"/>
              <a:chOff x="4914706" y="271499"/>
              <a:chExt cx="1023267" cy="705712"/>
            </a:xfrm>
          </p:grpSpPr>
          <p:pic>
            <p:nvPicPr>
              <p:cNvPr id="19" name="Image 18">
                <a:extLst>
                  <a:ext uri="{FF2B5EF4-FFF2-40B4-BE49-F238E27FC236}">
                    <a16:creationId xmlns:a16="http://schemas.microsoft.com/office/drawing/2014/main" id="{41C31E29-3BC8-48BA-A11A-C52563BB08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0323" y="271499"/>
                <a:ext cx="672032" cy="514121"/>
              </a:xfrm>
              <a:prstGeom prst="rect">
                <a:avLst/>
              </a:prstGeom>
            </p:spPr>
          </p:pic>
          <p:sp>
            <p:nvSpPr>
              <p:cNvPr id="20" name="ZoneTexte 19">
                <a:extLst>
                  <a:ext uri="{FF2B5EF4-FFF2-40B4-BE49-F238E27FC236}">
                    <a16:creationId xmlns:a16="http://schemas.microsoft.com/office/drawing/2014/main" id="{E3E9BD94-DD82-4C5F-A0B1-6602A0D9E328}"/>
                  </a:ext>
                </a:extLst>
              </p:cNvPr>
              <p:cNvSpPr txBox="1"/>
              <p:nvPr userDrawn="1"/>
            </p:nvSpPr>
            <p:spPr>
              <a:xfrm>
                <a:off x="4914706" y="820536"/>
                <a:ext cx="1023267" cy="156675"/>
              </a:xfrm>
              <a:prstGeom prst="rect">
                <a:avLst/>
              </a:prstGeom>
              <a:noFill/>
            </p:spPr>
            <p:txBody>
              <a:bodyPr wrap="square" lIns="36000" tIns="0" rIns="36000" bIns="18000" rtlCol="0">
                <a:spAutoFit/>
              </a:bodyPr>
              <a:lstStyle/>
              <a:p>
                <a:pPr algn="ctr"/>
                <a:r>
                  <a:rPr lang="fr-FR" sz="900" b="1" dirty="0">
                    <a:solidFill>
                      <a:srgbClr val="E42934"/>
                    </a:solidFill>
                  </a:rPr>
                  <a:t>La Sécu pour tous</a:t>
                </a:r>
              </a:p>
            </p:txBody>
          </p:sp>
        </p:grpSp>
        <p:grpSp>
          <p:nvGrpSpPr>
            <p:cNvPr id="10" name="Groupe 9">
              <a:extLst>
                <a:ext uri="{FF2B5EF4-FFF2-40B4-BE49-F238E27FC236}">
                  <a16:creationId xmlns:a16="http://schemas.microsoft.com/office/drawing/2014/main" id="{A3C7830F-D6AF-445C-911F-DA58AEF8C9A5}"/>
                </a:ext>
              </a:extLst>
            </p:cNvPr>
            <p:cNvGrpSpPr/>
            <p:nvPr userDrawn="1"/>
          </p:nvGrpSpPr>
          <p:grpSpPr>
            <a:xfrm>
              <a:off x="8020805" y="48479"/>
              <a:ext cx="1023267" cy="961726"/>
              <a:chOff x="6096000" y="153985"/>
              <a:chExt cx="1023267" cy="961726"/>
            </a:xfrm>
          </p:grpSpPr>
          <p:pic>
            <p:nvPicPr>
              <p:cNvPr id="17" name="Image 16">
                <a:extLst>
                  <a:ext uri="{FF2B5EF4-FFF2-40B4-BE49-F238E27FC236}">
                    <a16:creationId xmlns:a16="http://schemas.microsoft.com/office/drawing/2014/main" id="{2C7ED576-304E-42C9-9DCB-5976109E9B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6476" y="153985"/>
                <a:ext cx="422314" cy="631635"/>
              </a:xfrm>
              <a:prstGeom prst="rect">
                <a:avLst/>
              </a:prstGeom>
              <a:noFill/>
            </p:spPr>
          </p:pic>
          <p:sp>
            <p:nvSpPr>
              <p:cNvPr id="18" name="ZoneTexte 17">
                <a:extLst>
                  <a:ext uri="{FF2B5EF4-FFF2-40B4-BE49-F238E27FC236}">
                    <a16:creationId xmlns:a16="http://schemas.microsoft.com/office/drawing/2014/main" id="{E8CFC27E-298D-4AE3-B5A8-907FA4BE4637}"/>
                  </a:ext>
                </a:extLst>
              </p:cNvPr>
              <p:cNvSpPr txBox="1"/>
              <p:nvPr userDrawn="1"/>
            </p:nvSpPr>
            <p:spPr>
              <a:xfrm>
                <a:off x="6096000" y="820536"/>
                <a:ext cx="1023267" cy="295175"/>
              </a:xfrm>
              <a:prstGeom prst="rect">
                <a:avLst/>
              </a:prstGeom>
              <a:noFill/>
            </p:spPr>
            <p:txBody>
              <a:bodyPr wrap="square" lIns="36000" tIns="0" rIns="36000" bIns="18000" rtlCol="0">
                <a:spAutoFit/>
              </a:bodyPr>
              <a:lstStyle/>
              <a:p>
                <a:pPr algn="ctr"/>
                <a:r>
                  <a:rPr lang="fr-FR" sz="900" b="1" dirty="0">
                    <a:solidFill>
                      <a:srgbClr val="E42934"/>
                    </a:solidFill>
                  </a:rPr>
                  <a:t>La continuité</a:t>
                </a:r>
              </a:p>
              <a:p>
                <a:pPr algn="ctr"/>
                <a:r>
                  <a:rPr lang="fr-FR" sz="900" b="1" dirty="0">
                    <a:solidFill>
                      <a:srgbClr val="E42934"/>
                    </a:solidFill>
                  </a:rPr>
                  <a:t>de vos droits</a:t>
                </a:r>
              </a:p>
            </p:txBody>
          </p:sp>
        </p:grpSp>
        <p:grpSp>
          <p:nvGrpSpPr>
            <p:cNvPr id="11" name="Groupe 10">
              <a:extLst>
                <a:ext uri="{FF2B5EF4-FFF2-40B4-BE49-F238E27FC236}">
                  <a16:creationId xmlns:a16="http://schemas.microsoft.com/office/drawing/2014/main" id="{0F099704-B89F-4120-A18F-49C773A1402F}"/>
                </a:ext>
              </a:extLst>
            </p:cNvPr>
            <p:cNvGrpSpPr/>
            <p:nvPr userDrawn="1"/>
          </p:nvGrpSpPr>
          <p:grpSpPr>
            <a:xfrm>
              <a:off x="9172494" y="166161"/>
              <a:ext cx="1023267" cy="713058"/>
              <a:chOff x="7507195" y="264153"/>
              <a:chExt cx="1023267" cy="713058"/>
            </a:xfrm>
          </p:grpSpPr>
          <p:pic>
            <p:nvPicPr>
              <p:cNvPr id="15" name="Image 14">
                <a:extLst>
                  <a:ext uri="{FF2B5EF4-FFF2-40B4-BE49-F238E27FC236}">
                    <a16:creationId xmlns:a16="http://schemas.microsoft.com/office/drawing/2014/main" id="{CFDC9007-01EA-46E2-A6F3-B3D0E316BFB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23208" y="264153"/>
                <a:ext cx="591241" cy="521467"/>
              </a:xfrm>
              <a:prstGeom prst="rect">
                <a:avLst/>
              </a:prstGeom>
            </p:spPr>
          </p:pic>
          <p:sp>
            <p:nvSpPr>
              <p:cNvPr id="16" name="ZoneTexte 15">
                <a:extLst>
                  <a:ext uri="{FF2B5EF4-FFF2-40B4-BE49-F238E27FC236}">
                    <a16:creationId xmlns:a16="http://schemas.microsoft.com/office/drawing/2014/main" id="{1AB0FD2D-4DC9-40D1-8D1A-593EEEF0D5F3}"/>
                  </a:ext>
                </a:extLst>
              </p:cNvPr>
              <p:cNvSpPr txBox="1"/>
              <p:nvPr userDrawn="1"/>
            </p:nvSpPr>
            <p:spPr>
              <a:xfrm>
                <a:off x="7507195" y="820536"/>
                <a:ext cx="1023267" cy="156675"/>
              </a:xfrm>
              <a:prstGeom prst="rect">
                <a:avLst/>
              </a:prstGeom>
              <a:noFill/>
            </p:spPr>
            <p:txBody>
              <a:bodyPr wrap="square" lIns="36000" tIns="0" rIns="36000" bIns="18000" rtlCol="0">
                <a:spAutoFit/>
              </a:bodyPr>
              <a:lstStyle/>
              <a:p>
                <a:pPr algn="ctr"/>
                <a:r>
                  <a:rPr lang="fr-FR" sz="900" b="1" dirty="0">
                    <a:solidFill>
                      <a:srgbClr val="E42934"/>
                    </a:solidFill>
                  </a:rPr>
                  <a:t>Droit à la retraite</a:t>
                </a:r>
              </a:p>
            </p:txBody>
          </p:sp>
        </p:grpSp>
        <p:grpSp>
          <p:nvGrpSpPr>
            <p:cNvPr id="12" name="Groupe 11">
              <a:extLst>
                <a:ext uri="{FF2B5EF4-FFF2-40B4-BE49-F238E27FC236}">
                  <a16:creationId xmlns:a16="http://schemas.microsoft.com/office/drawing/2014/main" id="{CB46E46A-E830-404F-9A98-9C5A86E82C9A}"/>
                </a:ext>
              </a:extLst>
            </p:cNvPr>
            <p:cNvGrpSpPr/>
            <p:nvPr userDrawn="1"/>
          </p:nvGrpSpPr>
          <p:grpSpPr>
            <a:xfrm>
              <a:off x="10324183" y="170685"/>
              <a:ext cx="1023267" cy="840541"/>
              <a:chOff x="8907740" y="275170"/>
              <a:chExt cx="1023267" cy="840541"/>
            </a:xfrm>
          </p:grpSpPr>
          <p:pic>
            <p:nvPicPr>
              <p:cNvPr id="13" name="Image 12">
                <a:extLst>
                  <a:ext uri="{FF2B5EF4-FFF2-40B4-BE49-F238E27FC236}">
                    <a16:creationId xmlns:a16="http://schemas.microsoft.com/office/drawing/2014/main" id="{97F9ED9C-89B2-45D4-9D27-5EA5D2568A6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62313" y="275170"/>
                <a:ext cx="514121" cy="510450"/>
              </a:xfrm>
              <a:prstGeom prst="rect">
                <a:avLst/>
              </a:prstGeom>
            </p:spPr>
          </p:pic>
          <p:sp>
            <p:nvSpPr>
              <p:cNvPr id="14" name="ZoneTexte 13">
                <a:extLst>
                  <a:ext uri="{FF2B5EF4-FFF2-40B4-BE49-F238E27FC236}">
                    <a16:creationId xmlns:a16="http://schemas.microsoft.com/office/drawing/2014/main" id="{2AAA3F72-09CE-456C-8136-A298A1468E09}"/>
                  </a:ext>
                </a:extLst>
              </p:cNvPr>
              <p:cNvSpPr txBox="1"/>
              <p:nvPr userDrawn="1"/>
            </p:nvSpPr>
            <p:spPr>
              <a:xfrm>
                <a:off x="8907740" y="820536"/>
                <a:ext cx="1023267" cy="295175"/>
              </a:xfrm>
              <a:prstGeom prst="rect">
                <a:avLst/>
              </a:prstGeom>
              <a:noFill/>
            </p:spPr>
            <p:txBody>
              <a:bodyPr wrap="square" lIns="36000" tIns="0" rIns="36000" bIns="18000" rtlCol="0">
                <a:spAutoFit/>
              </a:bodyPr>
              <a:lstStyle/>
              <a:p>
                <a:pPr algn="ctr"/>
                <a:r>
                  <a:rPr lang="fr-FR" sz="900" b="1" dirty="0">
                    <a:solidFill>
                      <a:srgbClr val="E42934"/>
                    </a:solidFill>
                  </a:rPr>
                  <a:t>Dans le monde entier</a:t>
                </a:r>
              </a:p>
            </p:txBody>
          </p:sp>
        </p:grpSp>
      </p:grpSp>
      <p:pic>
        <p:nvPicPr>
          <p:cNvPr id="21" name="Image 20">
            <a:extLst>
              <a:ext uri="{FF2B5EF4-FFF2-40B4-BE49-F238E27FC236}">
                <a16:creationId xmlns:a16="http://schemas.microsoft.com/office/drawing/2014/main" id="{F37E1415-19A1-402F-8BA5-F6762BA5A32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19136" y="353786"/>
            <a:ext cx="3225305" cy="2120702"/>
          </a:xfrm>
          <a:prstGeom prst="rect">
            <a:avLst/>
          </a:prstGeom>
        </p:spPr>
      </p:pic>
      <p:sp>
        <p:nvSpPr>
          <p:cNvPr id="24" name="Title 1">
            <a:extLst>
              <a:ext uri="{FF2B5EF4-FFF2-40B4-BE49-F238E27FC236}">
                <a16:creationId xmlns:a16="http://schemas.microsoft.com/office/drawing/2014/main" id="{3ED0721A-232A-45FB-96A6-86F24F94AF77}"/>
              </a:ext>
            </a:extLst>
          </p:cNvPr>
          <p:cNvSpPr>
            <a:spLocks noGrp="1"/>
          </p:cNvSpPr>
          <p:nvPr>
            <p:ph type="title" hasCustomPrompt="1"/>
          </p:nvPr>
        </p:nvSpPr>
        <p:spPr>
          <a:xfrm>
            <a:off x="831850" y="3225538"/>
            <a:ext cx="10515600" cy="923330"/>
          </a:xfrm>
        </p:spPr>
        <p:txBody>
          <a:bodyPr>
            <a:normAutofit/>
          </a:bodyPr>
          <a:lstStyle>
            <a:lvl1pPr algn="ctr">
              <a:defRPr sz="6000" b="1">
                <a:latin typeface="+mn-lt"/>
              </a:defRPr>
            </a:lvl1pPr>
          </a:lstStyle>
          <a:p>
            <a:r>
              <a:rPr lang="fr-FR" dirty="0"/>
              <a:t>Titre</a:t>
            </a:r>
            <a:endParaRPr lang="en-US" dirty="0"/>
          </a:p>
        </p:txBody>
      </p:sp>
      <p:sp>
        <p:nvSpPr>
          <p:cNvPr id="29" name="Espace réservé du texte 28">
            <a:extLst>
              <a:ext uri="{FF2B5EF4-FFF2-40B4-BE49-F238E27FC236}">
                <a16:creationId xmlns:a16="http://schemas.microsoft.com/office/drawing/2014/main" id="{C7EABE2B-3F0E-4EA1-A83C-8BB818DC5C22}"/>
              </a:ext>
            </a:extLst>
          </p:cNvPr>
          <p:cNvSpPr>
            <a:spLocks noGrp="1"/>
          </p:cNvSpPr>
          <p:nvPr>
            <p:ph type="body" sz="quarter" idx="10" hasCustomPrompt="1"/>
          </p:nvPr>
        </p:nvSpPr>
        <p:spPr>
          <a:xfrm>
            <a:off x="831850" y="4183784"/>
            <a:ext cx="10515600" cy="539750"/>
          </a:xfrm>
        </p:spPr>
        <p:txBody>
          <a:bodyPr>
            <a:normAutofit/>
          </a:bodyPr>
          <a:lstStyle>
            <a:lvl1pPr marL="0" indent="0" algn="ctr">
              <a:buNone/>
              <a:defRPr sz="2400">
                <a:solidFill>
                  <a:schemeClr val="accent3"/>
                </a:solidFill>
              </a:defRPr>
            </a:lvl1pPr>
            <a:lvl2pPr marL="457200" indent="0">
              <a:buNone/>
              <a:defRPr/>
            </a:lvl2pPr>
          </a:lstStyle>
          <a:p>
            <a:pPr lvl="0"/>
            <a:r>
              <a:rPr lang="fr-FR" dirty="0"/>
              <a:t>Date</a:t>
            </a:r>
          </a:p>
        </p:txBody>
      </p:sp>
    </p:spTree>
    <p:extLst>
      <p:ext uri="{BB962C8B-B14F-4D97-AF65-F5344CB8AC3E}">
        <p14:creationId xmlns:p14="http://schemas.microsoft.com/office/powerpoint/2010/main" val="84101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ge de section">
  <p:cSld name="1_Page de section">
    <p:spTree>
      <p:nvGrpSpPr>
        <p:cNvPr id="1" name="Shape 41"/>
        <p:cNvGrpSpPr/>
        <p:nvPr/>
      </p:nvGrpSpPr>
      <p:grpSpPr>
        <a:xfrm>
          <a:off x="0" y="0"/>
          <a:ext cx="0" cy="0"/>
          <a:chOff x="0" y="0"/>
          <a:chExt cx="0" cy="0"/>
        </a:xfrm>
      </p:grpSpPr>
      <p:sp>
        <p:nvSpPr>
          <p:cNvPr id="42" name="Google Shape;42;p47"/>
          <p:cNvSpPr>
            <a:spLocks noGrp="1"/>
          </p:cNvSpPr>
          <p:nvPr>
            <p:ph type="pic" idx="2"/>
          </p:nvPr>
        </p:nvSpPr>
        <p:spPr>
          <a:xfrm>
            <a:off x="0" y="0"/>
            <a:ext cx="4587875" cy="685800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000"/>
              </a:spcBef>
              <a:spcAft>
                <a:spcPts val="0"/>
              </a:spcAft>
              <a:buClr>
                <a:schemeClr val="accent3"/>
              </a:buClr>
              <a:buSzPts val="2500"/>
              <a:buFont typeface="Arial"/>
              <a:buNone/>
              <a:defRPr sz="2500" b="0" i="1"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accent3"/>
              </a:buClr>
              <a:buSzPts val="1700"/>
              <a:buFont typeface="Arial"/>
              <a:buChar char="•"/>
              <a:defRPr sz="17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47"/>
          <p:cNvSpPr txBox="1">
            <a:spLocks noGrp="1"/>
          </p:cNvSpPr>
          <p:nvPr>
            <p:ph type="title"/>
          </p:nvPr>
        </p:nvSpPr>
        <p:spPr>
          <a:xfrm>
            <a:off x="5229726" y="2479450"/>
            <a:ext cx="6591550" cy="17434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7"/>
          <p:cNvSpPr txBox="1">
            <a:spLocks noGrp="1"/>
          </p:cNvSpPr>
          <p:nvPr>
            <p:ph type="body" idx="1"/>
          </p:nvPr>
        </p:nvSpPr>
        <p:spPr>
          <a:xfrm>
            <a:off x="5229726" y="5091762"/>
            <a:ext cx="6591550" cy="4247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SzPts val="2400"/>
              <a:buNone/>
              <a:defRPr sz="2400">
                <a:solidFill>
                  <a:schemeClr val="accent3"/>
                </a:solidFill>
              </a:defRPr>
            </a:lvl1pPr>
            <a:lvl2pPr marL="914400" lvl="1" indent="-228600" algn="l">
              <a:lnSpc>
                <a:spcPct val="90000"/>
              </a:lnSpc>
              <a:spcBef>
                <a:spcPts val="500"/>
              </a:spcBef>
              <a:spcAft>
                <a:spcPts val="0"/>
              </a:spcAft>
              <a:buSzPts val="1700"/>
              <a:buNone/>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7"/>
          <p:cNvSpPr txBox="1">
            <a:spLocks noGrp="1"/>
          </p:cNvSpPr>
          <p:nvPr>
            <p:ph type="body" idx="3"/>
          </p:nvPr>
        </p:nvSpPr>
        <p:spPr>
          <a:xfrm>
            <a:off x="5229725" y="4222865"/>
            <a:ext cx="6591549" cy="86889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SzPts val="6000"/>
              <a:buNone/>
              <a:defRPr sz="6000">
                <a:latin typeface="Calibri"/>
                <a:ea typeface="Calibri"/>
                <a:cs typeface="Calibri"/>
                <a:sym typeface="Calibri"/>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98282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ge simple">
  <p:cSld name="1_Page simple">
    <p:spTree>
      <p:nvGrpSpPr>
        <p:cNvPr id="1" name="Shape 50"/>
        <p:cNvGrpSpPr/>
        <p:nvPr/>
      </p:nvGrpSpPr>
      <p:grpSpPr>
        <a:xfrm>
          <a:off x="0" y="0"/>
          <a:ext cx="0" cy="0"/>
          <a:chOff x="0" y="0"/>
          <a:chExt cx="0" cy="0"/>
        </a:xfrm>
      </p:grpSpPr>
      <p:sp>
        <p:nvSpPr>
          <p:cNvPr id="51" name="Google Shape;51;p49"/>
          <p:cNvSpPr/>
          <p:nvPr/>
        </p:nvSpPr>
        <p:spPr>
          <a:xfrm rot="5400000">
            <a:off x="1148" y="331019"/>
            <a:ext cx="790111" cy="792415"/>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2" name="Google Shape;52;p49"/>
          <p:cNvSpPr txBox="1">
            <a:spLocks noGrp="1"/>
          </p:cNvSpPr>
          <p:nvPr>
            <p:ph type="title"/>
          </p:nvPr>
        </p:nvSpPr>
        <p:spPr>
          <a:xfrm>
            <a:off x="838200" y="265562"/>
            <a:ext cx="10509250" cy="9233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5000"/>
              <a:buFont typeface="Calibri"/>
              <a:buNone/>
              <a:defRPr sz="50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9"/>
          <p:cNvSpPr txBox="1">
            <a:spLocks noGrp="1"/>
          </p:cNvSpPr>
          <p:nvPr>
            <p:ph type="body" idx="1"/>
          </p:nvPr>
        </p:nvSpPr>
        <p:spPr>
          <a:xfrm>
            <a:off x="838200" y="1810139"/>
            <a:ext cx="10509250" cy="411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SzPts val="2500"/>
              <a:buNone/>
              <a:defRPr sz="25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9"/>
          <p:cNvSpPr txBox="1">
            <a:spLocks noGrp="1"/>
          </p:cNvSpPr>
          <p:nvPr>
            <p:ph type="dt" idx="10"/>
          </p:nvPr>
        </p:nvSpPr>
        <p:spPr>
          <a:xfrm>
            <a:off x="838200" y="626471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400"/>
              <a:buFont typeface="Calibri"/>
              <a:buNone/>
              <a:defRPr sz="1200">
                <a:solidFill>
                  <a:schemeClr val="dk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5" name="Google Shape;55;p49"/>
          <p:cNvSpPr txBox="1">
            <a:spLocks noGrp="1"/>
          </p:cNvSpPr>
          <p:nvPr>
            <p:ph type="ftr" idx="11"/>
          </p:nvPr>
        </p:nvSpPr>
        <p:spPr>
          <a:xfrm>
            <a:off x="4038600" y="626471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400"/>
              <a:buFont typeface="Calibri"/>
              <a:buNone/>
              <a:defRPr sz="1200" b="1">
                <a:solidFill>
                  <a:schemeClr val="dk1"/>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Tree>
    <p:extLst>
      <p:ext uri="{BB962C8B-B14F-4D97-AF65-F5344CB8AC3E}">
        <p14:creationId xmlns:p14="http://schemas.microsoft.com/office/powerpoint/2010/main" val="313032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917935" y="6249923"/>
            <a:ext cx="407034" cy="407034"/>
          </a:xfrm>
          <a:custGeom>
            <a:avLst/>
            <a:gdLst/>
            <a:ahLst/>
            <a:cxnLst/>
            <a:rect l="l" t="t" r="r" b="b"/>
            <a:pathLst>
              <a:path w="407034" h="407034">
                <a:moveTo>
                  <a:pt x="203454" y="0"/>
                </a:moveTo>
                <a:lnTo>
                  <a:pt x="156794" y="5373"/>
                </a:lnTo>
                <a:lnTo>
                  <a:pt x="113966" y="20678"/>
                </a:lnTo>
                <a:lnTo>
                  <a:pt x="76191" y="44694"/>
                </a:lnTo>
                <a:lnTo>
                  <a:pt x="44686" y="76201"/>
                </a:lnTo>
                <a:lnTo>
                  <a:pt x="20673" y="113977"/>
                </a:lnTo>
                <a:lnTo>
                  <a:pt x="5371" y="156802"/>
                </a:lnTo>
                <a:lnTo>
                  <a:pt x="0" y="203453"/>
                </a:lnTo>
                <a:lnTo>
                  <a:pt x="5371" y="250105"/>
                </a:lnTo>
                <a:lnTo>
                  <a:pt x="20673" y="292930"/>
                </a:lnTo>
                <a:lnTo>
                  <a:pt x="44686" y="330706"/>
                </a:lnTo>
                <a:lnTo>
                  <a:pt x="76191" y="362213"/>
                </a:lnTo>
                <a:lnTo>
                  <a:pt x="113966" y="386229"/>
                </a:lnTo>
                <a:lnTo>
                  <a:pt x="156794" y="401534"/>
                </a:lnTo>
                <a:lnTo>
                  <a:pt x="203454" y="406907"/>
                </a:lnTo>
                <a:lnTo>
                  <a:pt x="250113" y="401534"/>
                </a:lnTo>
                <a:lnTo>
                  <a:pt x="292941" y="386229"/>
                </a:lnTo>
                <a:lnTo>
                  <a:pt x="330716" y="362213"/>
                </a:lnTo>
                <a:lnTo>
                  <a:pt x="362221" y="330706"/>
                </a:lnTo>
                <a:lnTo>
                  <a:pt x="386234" y="292930"/>
                </a:lnTo>
                <a:lnTo>
                  <a:pt x="401536" y="250105"/>
                </a:lnTo>
                <a:lnTo>
                  <a:pt x="406908" y="203453"/>
                </a:lnTo>
                <a:lnTo>
                  <a:pt x="401536" y="156802"/>
                </a:lnTo>
                <a:lnTo>
                  <a:pt x="386234" y="113977"/>
                </a:lnTo>
                <a:lnTo>
                  <a:pt x="362221" y="76201"/>
                </a:lnTo>
                <a:lnTo>
                  <a:pt x="330716" y="44694"/>
                </a:lnTo>
                <a:lnTo>
                  <a:pt x="292941" y="20678"/>
                </a:lnTo>
                <a:lnTo>
                  <a:pt x="250113" y="5373"/>
                </a:lnTo>
                <a:lnTo>
                  <a:pt x="203454" y="0"/>
                </a:lnTo>
                <a:close/>
              </a:path>
            </a:pathLst>
          </a:custGeom>
          <a:solidFill>
            <a:srgbClr val="045B9E"/>
          </a:solidFill>
        </p:spPr>
        <p:txBody>
          <a:bodyPr wrap="square" lIns="0" tIns="0" rIns="0" bIns="0" rtlCol="0"/>
          <a:lstStyle/>
          <a:p>
            <a:endParaRPr/>
          </a:p>
        </p:txBody>
      </p:sp>
      <p:sp>
        <p:nvSpPr>
          <p:cNvPr id="17" name="bk object 17"/>
          <p:cNvSpPr/>
          <p:nvPr/>
        </p:nvSpPr>
        <p:spPr>
          <a:xfrm>
            <a:off x="0" y="332231"/>
            <a:ext cx="792480" cy="789940"/>
          </a:xfrm>
          <a:custGeom>
            <a:avLst/>
            <a:gdLst/>
            <a:ahLst/>
            <a:cxnLst/>
            <a:rect l="l" t="t" r="r" b="b"/>
            <a:pathLst>
              <a:path w="792480" h="789940">
                <a:moveTo>
                  <a:pt x="0" y="789432"/>
                </a:moveTo>
                <a:lnTo>
                  <a:pt x="792480" y="789432"/>
                </a:lnTo>
                <a:lnTo>
                  <a:pt x="792480" y="0"/>
                </a:lnTo>
                <a:lnTo>
                  <a:pt x="0" y="0"/>
                </a:lnTo>
                <a:lnTo>
                  <a:pt x="0" y="789432"/>
                </a:lnTo>
                <a:close/>
              </a:path>
            </a:pathLst>
          </a:custGeom>
          <a:solidFill>
            <a:srgbClr val="EBEBE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000" b="1" i="0">
                <a:solidFill>
                  <a:srgbClr val="FF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6/6/2023</a:t>
            </a:fld>
            <a:endParaRPr lang="en-US"/>
          </a:p>
        </p:txBody>
      </p:sp>
      <p:sp>
        <p:nvSpPr>
          <p:cNvPr id="7" name="Holder 7"/>
          <p:cNvSpPr>
            <a:spLocks noGrp="1"/>
          </p:cNvSpPr>
          <p:nvPr>
            <p:ph type="sldNum" sz="quarter" idx="7"/>
          </p:nvPr>
        </p:nvSpPr>
        <p:spPr/>
        <p:txBody>
          <a:bodyPr lIns="0" tIns="0" rIns="0" bIns="0"/>
          <a:lstStyle>
            <a:lvl1pPr>
              <a:defRPr sz="1600" b="1" i="0">
                <a:solidFill>
                  <a:schemeClr val="bg1"/>
                </a:solidFill>
                <a:latin typeface="Calibri"/>
                <a:cs typeface="Calibri"/>
              </a:defRPr>
            </a:lvl1pPr>
          </a:lstStyle>
          <a:p>
            <a:pPr marL="25400">
              <a:lnSpc>
                <a:spcPts val="1614"/>
              </a:lnSpc>
            </a:pPr>
            <a:fld id="{81D60167-4931-47E6-BA6A-407CBD079E47}" type="slidenum">
              <a:rPr spc="-5" dirty="0"/>
              <a:t>‹N°›</a:t>
            </a:fld>
            <a:endParaRPr spc="-5" dirty="0"/>
          </a:p>
        </p:txBody>
      </p:sp>
    </p:spTree>
    <p:extLst>
      <p:ext uri="{BB962C8B-B14F-4D97-AF65-F5344CB8AC3E}">
        <p14:creationId xmlns:p14="http://schemas.microsoft.com/office/powerpoint/2010/main" val="207229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n-tê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3C267A-3065-4ABF-B509-862C0D2AB120}"/>
              </a:ext>
            </a:extLst>
          </p:cNvPr>
          <p:cNvSpPr/>
          <p:nvPr userDrawn="1"/>
        </p:nvSpPr>
        <p:spPr>
          <a:xfrm>
            <a:off x="2874236" y="5650968"/>
            <a:ext cx="6443528" cy="1207032"/>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a:extLst>
              <a:ext uri="{FF2B5EF4-FFF2-40B4-BE49-F238E27FC236}">
                <a16:creationId xmlns:a16="http://schemas.microsoft.com/office/drawing/2014/main" id="{F37E1415-19A1-402F-8BA5-F6762BA5A3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508729"/>
            <a:ext cx="2092943" cy="1376152"/>
          </a:xfrm>
          <a:prstGeom prst="rect">
            <a:avLst/>
          </a:prstGeom>
        </p:spPr>
      </p:pic>
      <p:sp>
        <p:nvSpPr>
          <p:cNvPr id="24" name="Title 1">
            <a:extLst>
              <a:ext uri="{FF2B5EF4-FFF2-40B4-BE49-F238E27FC236}">
                <a16:creationId xmlns:a16="http://schemas.microsoft.com/office/drawing/2014/main" id="{3ED0721A-232A-45FB-96A6-86F24F94AF77}"/>
              </a:ext>
            </a:extLst>
          </p:cNvPr>
          <p:cNvSpPr>
            <a:spLocks noGrp="1"/>
          </p:cNvSpPr>
          <p:nvPr>
            <p:ph type="title" hasCustomPrompt="1"/>
          </p:nvPr>
        </p:nvSpPr>
        <p:spPr>
          <a:xfrm>
            <a:off x="831850" y="3225538"/>
            <a:ext cx="10515600" cy="923330"/>
          </a:xfrm>
        </p:spPr>
        <p:txBody>
          <a:bodyPr>
            <a:normAutofit/>
          </a:bodyPr>
          <a:lstStyle>
            <a:lvl1pPr algn="ctr">
              <a:defRPr sz="6000" b="1">
                <a:latin typeface="+mn-lt"/>
              </a:defRPr>
            </a:lvl1pPr>
          </a:lstStyle>
          <a:p>
            <a:r>
              <a:rPr lang="fr-FR" dirty="0"/>
              <a:t>Titre</a:t>
            </a:r>
            <a:endParaRPr lang="en-US" dirty="0"/>
          </a:p>
        </p:txBody>
      </p:sp>
      <p:sp>
        <p:nvSpPr>
          <p:cNvPr id="29" name="Espace réservé du texte 28">
            <a:extLst>
              <a:ext uri="{FF2B5EF4-FFF2-40B4-BE49-F238E27FC236}">
                <a16:creationId xmlns:a16="http://schemas.microsoft.com/office/drawing/2014/main" id="{C7EABE2B-3F0E-4EA1-A83C-8BB818DC5C22}"/>
              </a:ext>
            </a:extLst>
          </p:cNvPr>
          <p:cNvSpPr>
            <a:spLocks noGrp="1"/>
          </p:cNvSpPr>
          <p:nvPr>
            <p:ph type="body" sz="quarter" idx="10" hasCustomPrompt="1"/>
          </p:nvPr>
        </p:nvSpPr>
        <p:spPr>
          <a:xfrm>
            <a:off x="831850" y="4183784"/>
            <a:ext cx="10515600" cy="539750"/>
          </a:xfrm>
        </p:spPr>
        <p:txBody>
          <a:bodyPr>
            <a:normAutofit/>
          </a:bodyPr>
          <a:lstStyle>
            <a:lvl1pPr marL="0" indent="0" algn="ctr">
              <a:buNone/>
              <a:defRPr sz="2400">
                <a:solidFill>
                  <a:schemeClr val="accent3"/>
                </a:solidFill>
              </a:defRPr>
            </a:lvl1pPr>
            <a:lvl2pPr marL="457200" indent="0">
              <a:buNone/>
              <a:defRPr/>
            </a:lvl2pPr>
          </a:lstStyle>
          <a:p>
            <a:pPr lvl="0"/>
            <a:r>
              <a:rPr lang="fr-FR" dirty="0"/>
              <a:t>Date</a:t>
            </a:r>
          </a:p>
        </p:txBody>
      </p:sp>
      <p:pic>
        <p:nvPicPr>
          <p:cNvPr id="2" name="Image 1">
            <a:extLst>
              <a:ext uri="{FF2B5EF4-FFF2-40B4-BE49-F238E27FC236}">
                <a16:creationId xmlns:a16="http://schemas.microsoft.com/office/drawing/2014/main" id="{A36B1F07-79C3-4080-9CED-729054524B36}"/>
              </a:ext>
            </a:extLst>
          </p:cNvPr>
          <p:cNvPicPr>
            <a:picLocks noChangeAspect="1"/>
          </p:cNvPicPr>
          <p:nvPr userDrawn="1"/>
        </p:nvPicPr>
        <p:blipFill rotWithShape="1">
          <a:blip r:embed="rId3"/>
          <a:srcRect r="2696"/>
          <a:stretch/>
        </p:blipFill>
        <p:spPr>
          <a:xfrm>
            <a:off x="3456774" y="5824201"/>
            <a:ext cx="5278452" cy="997195"/>
          </a:xfrm>
          <a:prstGeom prst="rect">
            <a:avLst/>
          </a:prstGeom>
        </p:spPr>
      </p:pic>
    </p:spTree>
    <p:extLst>
      <p:ext uri="{BB962C8B-B14F-4D97-AF65-F5344CB8AC3E}">
        <p14:creationId xmlns:p14="http://schemas.microsoft.com/office/powerpoint/2010/main" val="2575755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avec titre 1 lig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BB58F-F050-4805-B45C-9C2CA525CACB}"/>
              </a:ext>
            </a:extLst>
          </p:cNvPr>
          <p:cNvSpPr/>
          <p:nvPr userDrawn="1"/>
        </p:nvSpPr>
        <p:spPr>
          <a:xfrm rot="5400000">
            <a:off x="5715001" y="381001"/>
            <a:ext cx="6858000" cy="609600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05005C-8DA7-4729-8337-937CD472C820}"/>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C78D078-2D66-4388-A237-56DCE1FCFC4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385669" y="1862021"/>
            <a:ext cx="5516664" cy="3133958"/>
          </a:xfrm>
          <a:prstGeom prst="rect">
            <a:avLst/>
          </a:prstGeom>
        </p:spPr>
      </p:pic>
      <p:sp>
        <p:nvSpPr>
          <p:cNvPr id="14" name="Titre 13">
            <a:extLst>
              <a:ext uri="{FF2B5EF4-FFF2-40B4-BE49-F238E27FC236}">
                <a16:creationId xmlns:a16="http://schemas.microsoft.com/office/drawing/2014/main" id="{7F99AAD9-9EDF-4450-AF1E-D3301CBF98B6}"/>
              </a:ext>
            </a:extLst>
          </p:cNvPr>
          <p:cNvSpPr>
            <a:spLocks noGrp="1"/>
          </p:cNvSpPr>
          <p:nvPr>
            <p:ph type="title" hasCustomPrompt="1"/>
          </p:nvPr>
        </p:nvSpPr>
        <p:spPr>
          <a:xfrm>
            <a:off x="831851" y="265561"/>
            <a:ext cx="4943475" cy="964723"/>
          </a:xfrm>
        </p:spPr>
        <p:txBody>
          <a:bodyPr anchor="t">
            <a:noAutofit/>
          </a:bodyPr>
          <a:lstStyle>
            <a:lvl1pPr>
              <a:defRPr sz="6000" b="1">
                <a:latin typeface="+mn-lt"/>
              </a:defRPr>
            </a:lvl1pPr>
          </a:lstStyle>
          <a:p>
            <a:r>
              <a:rPr lang="fr-FR" dirty="0"/>
              <a:t>Sommaire</a:t>
            </a:r>
          </a:p>
        </p:txBody>
      </p:sp>
      <p:sp>
        <p:nvSpPr>
          <p:cNvPr id="17" name="Espace réservé du texte 16">
            <a:extLst>
              <a:ext uri="{FF2B5EF4-FFF2-40B4-BE49-F238E27FC236}">
                <a16:creationId xmlns:a16="http://schemas.microsoft.com/office/drawing/2014/main" id="{ECAB127E-B1F2-413D-AEF3-A37C9244EDE8}"/>
              </a:ext>
            </a:extLst>
          </p:cNvPr>
          <p:cNvSpPr>
            <a:spLocks noGrp="1"/>
          </p:cNvSpPr>
          <p:nvPr>
            <p:ph type="body" sz="quarter" idx="10" hasCustomPrompt="1"/>
          </p:nvPr>
        </p:nvSpPr>
        <p:spPr>
          <a:xfrm>
            <a:off x="831851" y="1418253"/>
            <a:ext cx="4943475" cy="5174187"/>
          </a:xfrm>
        </p:spPr>
        <p:txBody>
          <a:bodyPr>
            <a:normAutofit/>
          </a:bodyPr>
          <a:lstStyle>
            <a:lvl1pPr marL="457200" indent="-457200">
              <a:spcBef>
                <a:spcPts val="2000"/>
              </a:spcBef>
              <a:buClr>
                <a:schemeClr val="accent3"/>
              </a:buClr>
              <a:buFont typeface="+mj-lt"/>
              <a:buAutoNum type="arabicPeriod"/>
              <a:defRPr sz="2400"/>
            </a:lvl1pPr>
            <a:lvl2pPr marL="742950" indent="-285750">
              <a:buClr>
                <a:schemeClr val="accent3"/>
              </a:buClr>
              <a:buFont typeface="Arial" panose="020B0604020202020204" pitchFamily="34" charset="0"/>
              <a:buChar char="•"/>
              <a:defRPr sz="1600"/>
            </a:lvl2pPr>
          </a:lstStyle>
          <a:p>
            <a:pPr lvl="0"/>
            <a:r>
              <a:rPr lang="fr-FR" dirty="0"/>
              <a:t>Premier niveau de sommaire</a:t>
            </a:r>
          </a:p>
          <a:p>
            <a:pPr lvl="1"/>
            <a:r>
              <a:rPr lang="fr-FR" dirty="0"/>
              <a:t>Deuxième niveau de sommaire</a:t>
            </a:r>
          </a:p>
        </p:txBody>
      </p:sp>
      <p:sp>
        <p:nvSpPr>
          <p:cNvPr id="13" name="Ellipse 12">
            <a:extLst>
              <a:ext uri="{FF2B5EF4-FFF2-40B4-BE49-F238E27FC236}">
                <a16:creationId xmlns:a16="http://schemas.microsoft.com/office/drawing/2014/main" id="{BA71AAEE-39EE-4700-A28B-9905A73789B0}"/>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3">
            <a:extLst>
              <a:ext uri="{FF2B5EF4-FFF2-40B4-BE49-F238E27FC236}">
                <a16:creationId xmlns:a16="http://schemas.microsoft.com/office/drawing/2014/main" id="{2AC48DFB-8675-405B-B7A1-A588D1093029}"/>
              </a:ext>
            </a:extLst>
          </p:cNvPr>
          <p:cNvSpPr>
            <a:spLocks noGrp="1"/>
          </p:cNvSpPr>
          <p:nvPr>
            <p:ph type="sldNum" sz="quarter" idx="4"/>
          </p:nvPr>
        </p:nvSpPr>
        <p:spPr>
          <a:xfrm>
            <a:off x="10917634" y="6322799"/>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4220395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avec titre 2 lig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BB58F-F050-4805-B45C-9C2CA525CACB}"/>
              </a:ext>
            </a:extLst>
          </p:cNvPr>
          <p:cNvSpPr/>
          <p:nvPr userDrawn="1"/>
        </p:nvSpPr>
        <p:spPr>
          <a:xfrm rot="5400000">
            <a:off x="5715002" y="381000"/>
            <a:ext cx="6857998" cy="609600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05005C-8DA7-4729-8337-937CD472C820}"/>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C78D078-2D66-4388-A237-56DCE1FCFC4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385669" y="1862021"/>
            <a:ext cx="5516664" cy="3133958"/>
          </a:xfrm>
          <a:prstGeom prst="rect">
            <a:avLst/>
          </a:prstGeom>
        </p:spPr>
      </p:pic>
      <p:sp>
        <p:nvSpPr>
          <p:cNvPr id="14" name="Titre 13">
            <a:extLst>
              <a:ext uri="{FF2B5EF4-FFF2-40B4-BE49-F238E27FC236}">
                <a16:creationId xmlns:a16="http://schemas.microsoft.com/office/drawing/2014/main" id="{7F99AAD9-9EDF-4450-AF1E-D3301CBF98B6}"/>
              </a:ext>
            </a:extLst>
          </p:cNvPr>
          <p:cNvSpPr>
            <a:spLocks noGrp="1"/>
          </p:cNvSpPr>
          <p:nvPr>
            <p:ph type="title" hasCustomPrompt="1"/>
          </p:nvPr>
        </p:nvSpPr>
        <p:spPr>
          <a:xfrm>
            <a:off x="831851" y="265560"/>
            <a:ext cx="4940299" cy="1749851"/>
          </a:xfrm>
        </p:spPr>
        <p:txBody>
          <a:bodyPr anchor="t">
            <a:noAutofit/>
          </a:bodyPr>
          <a:lstStyle>
            <a:lvl1pPr>
              <a:defRPr sz="6000" b="1">
                <a:latin typeface="+mn-lt"/>
              </a:defRPr>
            </a:lvl1pPr>
          </a:lstStyle>
          <a:p>
            <a:r>
              <a:rPr lang="fr-FR" dirty="0"/>
              <a:t>Sommaire sur 2 lignes</a:t>
            </a:r>
          </a:p>
        </p:txBody>
      </p:sp>
      <p:sp>
        <p:nvSpPr>
          <p:cNvPr id="17" name="Espace réservé du texte 16">
            <a:extLst>
              <a:ext uri="{FF2B5EF4-FFF2-40B4-BE49-F238E27FC236}">
                <a16:creationId xmlns:a16="http://schemas.microsoft.com/office/drawing/2014/main" id="{ECAB127E-B1F2-413D-AEF3-A37C9244EDE8}"/>
              </a:ext>
            </a:extLst>
          </p:cNvPr>
          <p:cNvSpPr>
            <a:spLocks noGrp="1"/>
          </p:cNvSpPr>
          <p:nvPr>
            <p:ph type="body" sz="quarter" idx="10" hasCustomPrompt="1"/>
          </p:nvPr>
        </p:nvSpPr>
        <p:spPr>
          <a:xfrm>
            <a:off x="831851" y="2230016"/>
            <a:ext cx="4943475" cy="4362423"/>
          </a:xfrm>
        </p:spPr>
        <p:txBody>
          <a:bodyPr>
            <a:normAutofit/>
          </a:bodyPr>
          <a:lstStyle>
            <a:lvl1pPr marL="457200" indent="-457200">
              <a:spcBef>
                <a:spcPts val="2000"/>
              </a:spcBef>
              <a:buClr>
                <a:schemeClr val="accent3"/>
              </a:buClr>
              <a:buFont typeface="+mj-lt"/>
              <a:buAutoNum type="arabicPeriod"/>
              <a:defRPr sz="2400"/>
            </a:lvl1pPr>
            <a:lvl2pPr marL="742950" indent="-285750">
              <a:buClr>
                <a:schemeClr val="accent3"/>
              </a:buClr>
              <a:buFont typeface="Arial" panose="020B0604020202020204" pitchFamily="34" charset="0"/>
              <a:buChar char="•"/>
              <a:defRPr sz="1600"/>
            </a:lvl2pPr>
          </a:lstStyle>
          <a:p>
            <a:pPr lvl="0"/>
            <a:r>
              <a:rPr lang="fr-FR" dirty="0"/>
              <a:t>Premier niveau de sommaire</a:t>
            </a:r>
          </a:p>
          <a:p>
            <a:pPr lvl="1"/>
            <a:r>
              <a:rPr lang="fr-FR" dirty="0"/>
              <a:t>Deuxième niveau de sommaire</a:t>
            </a:r>
          </a:p>
        </p:txBody>
      </p:sp>
      <p:sp>
        <p:nvSpPr>
          <p:cNvPr id="10" name="Ellipse 9">
            <a:extLst>
              <a:ext uri="{FF2B5EF4-FFF2-40B4-BE49-F238E27FC236}">
                <a16:creationId xmlns:a16="http://schemas.microsoft.com/office/drawing/2014/main" id="{274B64E7-0422-4D6A-90F0-3F2CEB308BDB}"/>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3">
            <a:extLst>
              <a:ext uri="{FF2B5EF4-FFF2-40B4-BE49-F238E27FC236}">
                <a16:creationId xmlns:a16="http://schemas.microsoft.com/office/drawing/2014/main" id="{E6CB42BC-0F33-44D1-9EC7-EFFCA5259114}"/>
              </a:ext>
            </a:extLst>
          </p:cNvPr>
          <p:cNvSpPr>
            <a:spLocks noGrp="1"/>
          </p:cNvSpPr>
          <p:nvPr>
            <p:ph type="sldNum" sz="quarter" idx="4"/>
          </p:nvPr>
        </p:nvSpPr>
        <p:spPr>
          <a:xfrm>
            <a:off x="10917634" y="6322799"/>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248194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e de section">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75D35CE6-3132-46C0-B9BA-097C37F10EF1}"/>
              </a:ext>
            </a:extLst>
          </p:cNvPr>
          <p:cNvSpPr>
            <a:spLocks noGrp="1"/>
          </p:cNvSpPr>
          <p:nvPr>
            <p:ph type="pic" sz="quarter" idx="10" hasCustomPrompt="1"/>
          </p:nvPr>
        </p:nvSpPr>
        <p:spPr>
          <a:xfrm>
            <a:off x="0" y="0"/>
            <a:ext cx="4587875" cy="6858001"/>
          </a:xfrm>
        </p:spPr>
        <p:txBody>
          <a:bodyPr/>
          <a:lstStyle>
            <a:lvl1pPr marL="0" indent="0">
              <a:buNone/>
              <a:defRPr i="1"/>
            </a:lvl1pPr>
          </a:lstStyle>
          <a:p>
            <a:r>
              <a:rPr lang="fr-FR" dirty="0"/>
              <a:t>Ajouter une image</a:t>
            </a:r>
          </a:p>
        </p:txBody>
      </p:sp>
      <p:sp>
        <p:nvSpPr>
          <p:cNvPr id="13" name="Title 1">
            <a:extLst>
              <a:ext uri="{FF2B5EF4-FFF2-40B4-BE49-F238E27FC236}">
                <a16:creationId xmlns:a16="http://schemas.microsoft.com/office/drawing/2014/main" id="{81D2CCFA-09E7-4EBA-A9E9-A9A3661EB33A}"/>
              </a:ext>
            </a:extLst>
          </p:cNvPr>
          <p:cNvSpPr>
            <a:spLocks noGrp="1"/>
          </p:cNvSpPr>
          <p:nvPr>
            <p:ph type="title" hasCustomPrompt="1"/>
          </p:nvPr>
        </p:nvSpPr>
        <p:spPr>
          <a:xfrm>
            <a:off x="5229726" y="2479450"/>
            <a:ext cx="6591550" cy="1743415"/>
          </a:xfrm>
        </p:spPr>
        <p:txBody>
          <a:bodyPr anchor="ctr">
            <a:normAutofit/>
          </a:bodyPr>
          <a:lstStyle>
            <a:lvl1pPr algn="l">
              <a:defRPr sz="6000" b="1">
                <a:latin typeface="+mn-lt"/>
              </a:defRPr>
            </a:lvl1pPr>
          </a:lstStyle>
          <a:p>
            <a:r>
              <a:rPr lang="fr-FR" dirty="0"/>
              <a:t>Titre de la section sur deux lignes</a:t>
            </a:r>
            <a:endParaRPr lang="en-US" dirty="0"/>
          </a:p>
        </p:txBody>
      </p:sp>
      <p:sp>
        <p:nvSpPr>
          <p:cNvPr id="14" name="Espace réservé du texte 28">
            <a:extLst>
              <a:ext uri="{FF2B5EF4-FFF2-40B4-BE49-F238E27FC236}">
                <a16:creationId xmlns:a16="http://schemas.microsoft.com/office/drawing/2014/main" id="{68D650C2-104D-4297-835E-AE4A16E59801}"/>
              </a:ext>
            </a:extLst>
          </p:cNvPr>
          <p:cNvSpPr>
            <a:spLocks noGrp="1"/>
          </p:cNvSpPr>
          <p:nvPr>
            <p:ph type="body" sz="quarter" idx="11" hasCustomPrompt="1"/>
          </p:nvPr>
        </p:nvSpPr>
        <p:spPr>
          <a:xfrm>
            <a:off x="5229726" y="5091762"/>
            <a:ext cx="6591550" cy="424732"/>
          </a:xfrm>
        </p:spPr>
        <p:txBody>
          <a:bodyPr>
            <a:normAutofit/>
          </a:bodyPr>
          <a:lstStyle>
            <a:lvl1pPr marL="0" indent="0" algn="l">
              <a:buNone/>
              <a:defRPr sz="2400">
                <a:solidFill>
                  <a:schemeClr val="accent3"/>
                </a:solidFill>
              </a:defRPr>
            </a:lvl1pPr>
            <a:lvl2pPr marL="457200" indent="0">
              <a:buNone/>
              <a:defRPr/>
            </a:lvl2pPr>
          </a:lstStyle>
          <a:p>
            <a:pPr lvl="0"/>
            <a:r>
              <a:rPr lang="fr-FR" dirty="0"/>
              <a:t>Date</a:t>
            </a:r>
          </a:p>
        </p:txBody>
      </p:sp>
      <p:sp>
        <p:nvSpPr>
          <p:cNvPr id="18" name="Espace réservé du texte 17">
            <a:extLst>
              <a:ext uri="{FF2B5EF4-FFF2-40B4-BE49-F238E27FC236}">
                <a16:creationId xmlns:a16="http://schemas.microsoft.com/office/drawing/2014/main" id="{40E1CF6D-860A-473D-9358-5AD06F4F4079}"/>
              </a:ext>
            </a:extLst>
          </p:cNvPr>
          <p:cNvSpPr>
            <a:spLocks noGrp="1"/>
          </p:cNvSpPr>
          <p:nvPr>
            <p:ph type="body" sz="quarter" idx="12" hasCustomPrompt="1"/>
          </p:nvPr>
        </p:nvSpPr>
        <p:spPr>
          <a:xfrm>
            <a:off x="5229725" y="4222865"/>
            <a:ext cx="6591549" cy="868897"/>
          </a:xfrm>
        </p:spPr>
        <p:txBody>
          <a:bodyPr anchor="ctr">
            <a:normAutofit/>
          </a:bodyPr>
          <a:lstStyle>
            <a:lvl1pPr marL="0" indent="0">
              <a:buNone/>
              <a:defRPr sz="6000">
                <a:latin typeface="Calibri Light" panose="020F0302020204030204" pitchFamily="34" charset="0"/>
                <a:cs typeface="Calibri Light" panose="020F0302020204030204" pitchFamily="34" charset="0"/>
              </a:defRPr>
            </a:lvl1pPr>
          </a:lstStyle>
          <a:p>
            <a:pPr lvl="0"/>
            <a:r>
              <a:rPr lang="fr-FR" dirty="0"/>
              <a:t>Sous-titre section</a:t>
            </a:r>
          </a:p>
        </p:txBody>
      </p:sp>
      <p:sp>
        <p:nvSpPr>
          <p:cNvPr id="8" name="Espace réservé du numéro de diapositive 3">
            <a:extLst>
              <a:ext uri="{FF2B5EF4-FFF2-40B4-BE49-F238E27FC236}">
                <a16:creationId xmlns:a16="http://schemas.microsoft.com/office/drawing/2014/main" id="{2E180AF8-DC68-4CFA-B629-ACCADAFC8EF0}"/>
              </a:ext>
            </a:extLst>
          </p:cNvPr>
          <p:cNvSpPr txBox="1">
            <a:spLocks/>
          </p:cNvSpPr>
          <p:nvPr userDrawn="1"/>
        </p:nvSpPr>
        <p:spPr>
          <a:xfrm>
            <a:off x="11070034" y="6475199"/>
            <a:ext cx="406855" cy="261328"/>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4204992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E4B36C9E-5208-4424-BB58-0AA574F2E6D2}"/>
              </a:ext>
            </a:extLst>
          </p:cNvPr>
          <p:cNvSpPr/>
          <p:nvPr userDrawn="1"/>
        </p:nvSpPr>
        <p:spPr>
          <a:xfrm>
            <a:off x="11070035" y="64024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0" y="265562"/>
            <a:ext cx="10509250" cy="923330"/>
          </a:xfrm>
        </p:spPr>
        <p:txBody>
          <a:bodyPr anchor="ctr">
            <a:normAutofit/>
          </a:bodyPr>
          <a:lstStyle>
            <a:lvl1pPr marL="0" indent="0">
              <a:buClr>
                <a:schemeClr val="accent3"/>
              </a:buClr>
              <a:buFont typeface="+mj-lt"/>
              <a:buNone/>
              <a:defRPr sz="5000" b="1">
                <a:latin typeface="+mj-lt"/>
              </a:defRPr>
            </a:lvl1pPr>
          </a:lstStyle>
          <a:p>
            <a:r>
              <a:rPr lang="fr-FR" dirty="0"/>
              <a:t>Titre page sans numérotation</a:t>
            </a:r>
          </a:p>
        </p:txBody>
      </p:sp>
      <p:sp>
        <p:nvSpPr>
          <p:cNvPr id="3" name="Espace réservé du texte 2">
            <a:extLst>
              <a:ext uri="{FF2B5EF4-FFF2-40B4-BE49-F238E27FC236}">
                <a16:creationId xmlns:a16="http://schemas.microsoft.com/office/drawing/2014/main" id="{9A55B091-A506-425E-B2C6-10ED81673AB8}"/>
              </a:ext>
            </a:extLst>
          </p:cNvPr>
          <p:cNvSpPr>
            <a:spLocks noGrp="1"/>
          </p:cNvSpPr>
          <p:nvPr>
            <p:ph type="body" sz="quarter" idx="13" hasCustomPrompt="1"/>
          </p:nvPr>
        </p:nvSpPr>
        <p:spPr>
          <a:xfrm>
            <a:off x="838200" y="1810139"/>
            <a:ext cx="10509250" cy="4114800"/>
          </a:xfrm>
        </p:spPr>
        <p:txBody>
          <a:bodyPr>
            <a:normAutofit/>
          </a:bodyPr>
          <a:lstStyle>
            <a:lvl1pPr marL="0" indent="0">
              <a:buNone/>
              <a:defRPr sz="2500"/>
            </a:lvl1pPr>
          </a:lstStyle>
          <a:p>
            <a:pPr lvl="0"/>
            <a:r>
              <a:rPr lang="fr-FR" dirty="0"/>
              <a:t>Texte au sein de la page</a:t>
            </a:r>
          </a:p>
        </p:txBody>
      </p:sp>
      <p:sp>
        <p:nvSpPr>
          <p:cNvPr id="11" name="Date Placeholder 3">
            <a:extLst>
              <a:ext uri="{FF2B5EF4-FFF2-40B4-BE49-F238E27FC236}">
                <a16:creationId xmlns:a16="http://schemas.microsoft.com/office/drawing/2014/main" id="{9FED7BA8-A476-4941-B4A9-C60BD4F9E54F}"/>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B76C776A-2184-4F7F-98C0-1954649AA9E9}" type="datetime1">
              <a:rPr lang="fr-FR" smtClean="0"/>
              <a:t>06/06/2023</a:t>
            </a:fld>
            <a:endParaRPr lang="fr-FR"/>
          </a:p>
        </p:txBody>
      </p:sp>
      <p:sp>
        <p:nvSpPr>
          <p:cNvPr id="12" name="Footer Placeholder 4">
            <a:extLst>
              <a:ext uri="{FF2B5EF4-FFF2-40B4-BE49-F238E27FC236}">
                <a16:creationId xmlns:a16="http://schemas.microsoft.com/office/drawing/2014/main" id="{E1827D6E-BF8C-48CF-89B7-26515C3DDDC2}"/>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
        <p:nvSpPr>
          <p:cNvPr id="7" name="Espace réservé du numéro de diapositive 3">
            <a:extLst>
              <a:ext uri="{FF2B5EF4-FFF2-40B4-BE49-F238E27FC236}">
                <a16:creationId xmlns:a16="http://schemas.microsoft.com/office/drawing/2014/main" id="{48D29B7F-C9C9-4DAD-A331-EF02CC22772E}"/>
              </a:ext>
            </a:extLst>
          </p:cNvPr>
          <p:cNvSpPr>
            <a:spLocks noGrp="1"/>
          </p:cNvSpPr>
          <p:nvPr>
            <p:ph type="sldNum" sz="quarter" idx="4"/>
          </p:nvPr>
        </p:nvSpPr>
        <p:spPr>
          <a:xfrm>
            <a:off x="11070034" y="6453386"/>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832161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 simple titre numéroté">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4BB1C7F2-F1A0-4677-851B-63F1AD1A871C}"/>
              </a:ext>
            </a:extLst>
          </p:cNvPr>
          <p:cNvSpPr/>
          <p:nvPr userDrawn="1"/>
        </p:nvSpPr>
        <p:spPr>
          <a:xfrm>
            <a:off x="10917633" y="622298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0" y="265562"/>
            <a:ext cx="10509250" cy="923330"/>
          </a:xfrm>
        </p:spPr>
        <p:txBody>
          <a:bodyPr anchor="ctr">
            <a:normAutofit/>
          </a:bodyPr>
          <a:lstStyle>
            <a:lvl1pPr marL="742950" indent="-742950">
              <a:buClr>
                <a:schemeClr val="accent3"/>
              </a:buClr>
              <a:buFont typeface="+mj-lt"/>
              <a:buAutoNum type="arabicPeriod"/>
              <a:defRPr sz="5000" b="1">
                <a:latin typeface="+mj-lt"/>
              </a:defRPr>
            </a:lvl1pPr>
          </a:lstStyle>
          <a:p>
            <a:r>
              <a:rPr lang="fr-FR" dirty="0"/>
              <a:t>Titre page avec numérotation</a:t>
            </a:r>
          </a:p>
        </p:txBody>
      </p:sp>
      <p:sp>
        <p:nvSpPr>
          <p:cNvPr id="25" name="Espace réservé du texte 2">
            <a:extLst>
              <a:ext uri="{FF2B5EF4-FFF2-40B4-BE49-F238E27FC236}">
                <a16:creationId xmlns:a16="http://schemas.microsoft.com/office/drawing/2014/main" id="{FA7FF769-5B9C-4288-A3A4-2B4388EA3B37}"/>
              </a:ext>
            </a:extLst>
          </p:cNvPr>
          <p:cNvSpPr>
            <a:spLocks noGrp="1"/>
          </p:cNvSpPr>
          <p:nvPr>
            <p:ph type="body" sz="quarter" idx="13" hasCustomPrompt="1"/>
          </p:nvPr>
        </p:nvSpPr>
        <p:spPr>
          <a:xfrm>
            <a:off x="838200" y="1810139"/>
            <a:ext cx="10509250" cy="4114800"/>
          </a:xfrm>
        </p:spPr>
        <p:txBody>
          <a:bodyPr>
            <a:normAutofit/>
          </a:bodyPr>
          <a:lstStyle>
            <a:lvl1pPr marL="342900" indent="-342900">
              <a:spcBef>
                <a:spcPts val="1500"/>
              </a:spcBef>
              <a:buClr>
                <a:schemeClr val="accent3"/>
              </a:buClr>
              <a:buFont typeface="Arial" panose="020B0604020202020204" pitchFamily="34" charset="0"/>
              <a:buChar char="•"/>
              <a:defRPr sz="2500"/>
            </a:lvl1pPr>
            <a:lvl2pPr marL="685800" indent="-228600">
              <a:buClr>
                <a:schemeClr val="accent3"/>
              </a:buClr>
              <a:buFont typeface="Arial" panose="020B0604020202020204" pitchFamily="34" charset="0"/>
              <a:buChar char="•"/>
              <a:defRPr sz="1700"/>
            </a:lvl2pPr>
            <a:lvl3pPr marL="1143000" indent="-228600">
              <a:buClr>
                <a:schemeClr val="accent3"/>
              </a:buClr>
              <a:buFont typeface="Arial" panose="020B0604020202020204" pitchFamily="34" charset="0"/>
              <a:buChar char="•"/>
              <a:defRPr sz="1400"/>
            </a:lvl3pPr>
          </a:lstStyle>
          <a:p>
            <a:pPr lvl="0"/>
            <a:r>
              <a:rPr lang="fr-FR" dirty="0"/>
              <a:t>Premier niveau</a:t>
            </a:r>
          </a:p>
          <a:p>
            <a:pPr lvl="1"/>
            <a:r>
              <a:rPr lang="fr-FR" dirty="0"/>
              <a:t>Deuxième niveau</a:t>
            </a:r>
          </a:p>
          <a:p>
            <a:pPr lvl="2"/>
            <a:r>
              <a:rPr lang="fr-FR" dirty="0"/>
              <a:t>Troisième niveau</a:t>
            </a:r>
          </a:p>
        </p:txBody>
      </p:sp>
      <p:sp>
        <p:nvSpPr>
          <p:cNvPr id="11" name="Date Placeholder 3">
            <a:extLst>
              <a:ext uri="{FF2B5EF4-FFF2-40B4-BE49-F238E27FC236}">
                <a16:creationId xmlns:a16="http://schemas.microsoft.com/office/drawing/2014/main" id="{8C844CEC-D068-41A6-8C40-DCC6EE02BA7C}"/>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686AF338-EB85-49EF-A320-4DF9872F6C5D}" type="datetime1">
              <a:rPr lang="fr-FR" smtClean="0"/>
              <a:t>06/06/2023</a:t>
            </a:fld>
            <a:endParaRPr lang="fr-FR"/>
          </a:p>
        </p:txBody>
      </p:sp>
      <p:sp>
        <p:nvSpPr>
          <p:cNvPr id="7" name="Espace réservé du numéro de diapositive 3">
            <a:extLst>
              <a:ext uri="{FF2B5EF4-FFF2-40B4-BE49-F238E27FC236}">
                <a16:creationId xmlns:a16="http://schemas.microsoft.com/office/drawing/2014/main" id="{53449352-0FDE-4BF8-A6E6-A9599DDF5C18}"/>
              </a:ext>
            </a:extLst>
          </p:cNvPr>
          <p:cNvSpPr>
            <a:spLocks noGrp="1"/>
          </p:cNvSpPr>
          <p:nvPr>
            <p:ph type="sldNum" sz="quarter" idx="4"/>
          </p:nvPr>
        </p:nvSpPr>
        <p:spPr>
          <a:xfrm>
            <a:off x="10917634" y="6322799"/>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1435181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avec encart droite titre 2 lig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741004-5B18-4B13-A8A2-E0F67480F098}"/>
              </a:ext>
            </a:extLst>
          </p:cNvPr>
          <p:cNvSpPr/>
          <p:nvPr userDrawn="1"/>
        </p:nvSpPr>
        <p:spPr>
          <a:xfrm>
            <a:off x="7677146" y="-1"/>
            <a:ext cx="4588042" cy="68554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1" y="265562"/>
            <a:ext cx="5918204" cy="1492026"/>
          </a:xfrm>
        </p:spPr>
        <p:txBody>
          <a:bodyPr anchor="t">
            <a:normAutofit/>
          </a:bodyPr>
          <a:lstStyle>
            <a:lvl1pPr marL="0" indent="0">
              <a:buClr>
                <a:schemeClr val="accent3"/>
              </a:buClr>
              <a:buFont typeface="+mj-lt"/>
              <a:buNone/>
              <a:defRPr sz="5000" b="1">
                <a:latin typeface="+mj-lt"/>
              </a:defRPr>
            </a:lvl1pPr>
          </a:lstStyle>
          <a:p>
            <a:r>
              <a:rPr lang="fr-FR" dirty="0"/>
              <a:t>Titre page sur deux lignes</a:t>
            </a:r>
          </a:p>
        </p:txBody>
      </p:sp>
      <p:sp>
        <p:nvSpPr>
          <p:cNvPr id="3" name="Espace réservé du texte 2">
            <a:extLst>
              <a:ext uri="{FF2B5EF4-FFF2-40B4-BE49-F238E27FC236}">
                <a16:creationId xmlns:a16="http://schemas.microsoft.com/office/drawing/2014/main" id="{4AF7E763-9249-49E1-8F63-938EE65D0323}"/>
              </a:ext>
            </a:extLst>
          </p:cNvPr>
          <p:cNvSpPr>
            <a:spLocks noGrp="1"/>
          </p:cNvSpPr>
          <p:nvPr>
            <p:ph type="body" sz="quarter" idx="13"/>
          </p:nvPr>
        </p:nvSpPr>
        <p:spPr>
          <a:xfrm>
            <a:off x="828869" y="1971675"/>
            <a:ext cx="5927536" cy="4078954"/>
          </a:xfrm>
        </p:spPr>
        <p:txBody>
          <a:bodyPr/>
          <a:lstStyle>
            <a:lvl1pPr>
              <a:spcBef>
                <a:spcPts val="1500"/>
              </a:spcBef>
              <a:buClr>
                <a:schemeClr val="accent3"/>
              </a:buClr>
              <a:defRPr sz="2500"/>
            </a:lvl1pPr>
            <a:lvl2pPr>
              <a:buClr>
                <a:schemeClr val="accent3"/>
              </a:buClr>
              <a:defRPr sz="1700"/>
            </a:lvl2pPr>
            <a:lvl3pPr>
              <a:buClr>
                <a:schemeClr val="accent3"/>
              </a:buClr>
              <a:defRPr sz="1400"/>
            </a:lvl3pPr>
            <a:lvl4pPr>
              <a:buClr>
                <a:schemeClr val="accent3"/>
              </a:buClr>
              <a:defRPr/>
            </a:lvl4pPr>
            <a:lvl5pPr>
              <a:buClr>
                <a:schemeClr val="accent3"/>
              </a:buClr>
              <a:defRPr/>
            </a:lvl5pPr>
          </a:lstStyle>
          <a:p>
            <a:pPr lvl="0"/>
            <a:r>
              <a:rPr lang="fr-FR" dirty="0"/>
              <a:t>Modifier les styles du texte du masque</a:t>
            </a:r>
          </a:p>
          <a:p>
            <a:pPr lvl="1"/>
            <a:r>
              <a:rPr lang="fr-FR" dirty="0"/>
              <a:t>Deuxième niveau</a:t>
            </a:r>
          </a:p>
          <a:p>
            <a:pPr lvl="2"/>
            <a:r>
              <a:rPr lang="fr-FR" dirty="0"/>
              <a:t>Troisième niveau</a:t>
            </a:r>
          </a:p>
        </p:txBody>
      </p:sp>
      <p:sp>
        <p:nvSpPr>
          <p:cNvPr id="12" name="Date Placeholder 3">
            <a:extLst>
              <a:ext uri="{FF2B5EF4-FFF2-40B4-BE49-F238E27FC236}">
                <a16:creationId xmlns:a16="http://schemas.microsoft.com/office/drawing/2014/main" id="{E3394B01-69BE-4816-B391-6151C067B784}"/>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97CFA7C1-A710-4928-906F-4B36386AAB18}" type="datetime1">
              <a:rPr lang="fr-FR" smtClean="0"/>
              <a:t>06/06/2023</a:t>
            </a:fld>
            <a:endParaRPr lang="fr-FR" dirty="0"/>
          </a:p>
        </p:txBody>
      </p:sp>
      <p:sp>
        <p:nvSpPr>
          <p:cNvPr id="16" name="Footer Placeholder 4">
            <a:extLst>
              <a:ext uri="{FF2B5EF4-FFF2-40B4-BE49-F238E27FC236}">
                <a16:creationId xmlns:a16="http://schemas.microsoft.com/office/drawing/2014/main" id="{94169B33-D683-4237-9FE6-1DDBFDEDCB3C}"/>
              </a:ext>
            </a:extLst>
          </p:cNvPr>
          <p:cNvSpPr>
            <a:spLocks noGrp="1"/>
          </p:cNvSpPr>
          <p:nvPr>
            <p:ph type="ftr" sz="quarter" idx="3"/>
          </p:nvPr>
        </p:nvSpPr>
        <p:spPr>
          <a:xfrm>
            <a:off x="4038600" y="6264716"/>
            <a:ext cx="2717805"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293854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avec titre 1 lig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BB58F-F050-4805-B45C-9C2CA525CACB}"/>
              </a:ext>
            </a:extLst>
          </p:cNvPr>
          <p:cNvSpPr/>
          <p:nvPr userDrawn="1"/>
        </p:nvSpPr>
        <p:spPr>
          <a:xfrm rot="5400000">
            <a:off x="5715001" y="381001"/>
            <a:ext cx="6858000" cy="609600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05005C-8DA7-4729-8337-937CD472C820}"/>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C78D078-2D66-4388-A237-56DCE1FCFC4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385669" y="1862021"/>
            <a:ext cx="5516664" cy="3133958"/>
          </a:xfrm>
          <a:prstGeom prst="rect">
            <a:avLst/>
          </a:prstGeom>
        </p:spPr>
      </p:pic>
      <p:sp>
        <p:nvSpPr>
          <p:cNvPr id="14" name="Titre 13">
            <a:extLst>
              <a:ext uri="{FF2B5EF4-FFF2-40B4-BE49-F238E27FC236}">
                <a16:creationId xmlns:a16="http://schemas.microsoft.com/office/drawing/2014/main" id="{7F99AAD9-9EDF-4450-AF1E-D3301CBF98B6}"/>
              </a:ext>
            </a:extLst>
          </p:cNvPr>
          <p:cNvSpPr>
            <a:spLocks noGrp="1"/>
          </p:cNvSpPr>
          <p:nvPr>
            <p:ph type="title" hasCustomPrompt="1"/>
          </p:nvPr>
        </p:nvSpPr>
        <p:spPr>
          <a:xfrm>
            <a:off x="831851" y="265561"/>
            <a:ext cx="4943475" cy="964723"/>
          </a:xfrm>
        </p:spPr>
        <p:txBody>
          <a:bodyPr anchor="t">
            <a:noAutofit/>
          </a:bodyPr>
          <a:lstStyle>
            <a:lvl1pPr>
              <a:defRPr sz="6000" b="1">
                <a:latin typeface="+mn-lt"/>
              </a:defRPr>
            </a:lvl1pPr>
          </a:lstStyle>
          <a:p>
            <a:r>
              <a:rPr lang="fr-FR" dirty="0"/>
              <a:t>Sommaire</a:t>
            </a:r>
          </a:p>
        </p:txBody>
      </p:sp>
      <p:sp>
        <p:nvSpPr>
          <p:cNvPr id="17" name="Espace réservé du texte 16">
            <a:extLst>
              <a:ext uri="{FF2B5EF4-FFF2-40B4-BE49-F238E27FC236}">
                <a16:creationId xmlns:a16="http://schemas.microsoft.com/office/drawing/2014/main" id="{ECAB127E-B1F2-413D-AEF3-A37C9244EDE8}"/>
              </a:ext>
            </a:extLst>
          </p:cNvPr>
          <p:cNvSpPr>
            <a:spLocks noGrp="1"/>
          </p:cNvSpPr>
          <p:nvPr>
            <p:ph type="body" sz="quarter" idx="10" hasCustomPrompt="1"/>
          </p:nvPr>
        </p:nvSpPr>
        <p:spPr>
          <a:xfrm>
            <a:off x="831851" y="1418253"/>
            <a:ext cx="4943475" cy="5174187"/>
          </a:xfrm>
        </p:spPr>
        <p:txBody>
          <a:bodyPr>
            <a:normAutofit/>
          </a:bodyPr>
          <a:lstStyle>
            <a:lvl1pPr marL="457200" indent="-457200">
              <a:spcBef>
                <a:spcPts val="2000"/>
              </a:spcBef>
              <a:buClr>
                <a:schemeClr val="accent3"/>
              </a:buClr>
              <a:buFont typeface="+mj-lt"/>
              <a:buAutoNum type="arabicPeriod"/>
              <a:defRPr sz="2400"/>
            </a:lvl1pPr>
            <a:lvl2pPr marL="742950" indent="-285750">
              <a:buClr>
                <a:schemeClr val="accent3"/>
              </a:buClr>
              <a:buFont typeface="Arial" panose="020B0604020202020204" pitchFamily="34" charset="0"/>
              <a:buChar char="•"/>
              <a:defRPr sz="1600"/>
            </a:lvl2pPr>
          </a:lstStyle>
          <a:p>
            <a:pPr lvl="0"/>
            <a:r>
              <a:rPr lang="fr-FR" dirty="0"/>
              <a:t>Premier niveau de sommaire</a:t>
            </a:r>
          </a:p>
          <a:p>
            <a:pPr lvl="1"/>
            <a:r>
              <a:rPr lang="fr-FR" dirty="0"/>
              <a:t>Deuxième niveau de sommaire</a:t>
            </a:r>
          </a:p>
        </p:txBody>
      </p:sp>
      <p:sp>
        <p:nvSpPr>
          <p:cNvPr id="13" name="Ellipse 12">
            <a:extLst>
              <a:ext uri="{FF2B5EF4-FFF2-40B4-BE49-F238E27FC236}">
                <a16:creationId xmlns:a16="http://schemas.microsoft.com/office/drawing/2014/main" id="{BA71AAEE-39EE-4700-A28B-9905A73789B0}"/>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8090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ge avec encart droite titre 1 lig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741004-5B18-4B13-A8A2-E0F67480F098}"/>
              </a:ext>
            </a:extLst>
          </p:cNvPr>
          <p:cNvSpPr/>
          <p:nvPr userDrawn="1"/>
        </p:nvSpPr>
        <p:spPr>
          <a:xfrm>
            <a:off x="7677146" y="-1"/>
            <a:ext cx="4588042" cy="68554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1" y="265562"/>
            <a:ext cx="5918204" cy="964722"/>
          </a:xfrm>
        </p:spPr>
        <p:txBody>
          <a:bodyPr anchor="ctr">
            <a:normAutofit/>
          </a:bodyPr>
          <a:lstStyle>
            <a:lvl1pPr marL="0" indent="0">
              <a:buClr>
                <a:schemeClr val="accent3"/>
              </a:buClr>
              <a:buFont typeface="+mj-lt"/>
              <a:buNone/>
              <a:defRPr sz="5000" b="1">
                <a:latin typeface="+mj-lt"/>
              </a:defRPr>
            </a:lvl1pPr>
          </a:lstStyle>
          <a:p>
            <a:r>
              <a:rPr lang="fr-FR" dirty="0"/>
              <a:t>Titre page une ligne</a:t>
            </a:r>
          </a:p>
        </p:txBody>
      </p:sp>
      <p:sp>
        <p:nvSpPr>
          <p:cNvPr id="4" name="Espace réservé du contenu 3">
            <a:extLst>
              <a:ext uri="{FF2B5EF4-FFF2-40B4-BE49-F238E27FC236}">
                <a16:creationId xmlns:a16="http://schemas.microsoft.com/office/drawing/2014/main" id="{48ABF101-F0DE-40FA-8948-E6CCC43D55B4}"/>
              </a:ext>
            </a:extLst>
          </p:cNvPr>
          <p:cNvSpPr>
            <a:spLocks noGrp="1"/>
          </p:cNvSpPr>
          <p:nvPr>
            <p:ph sz="quarter" idx="14" hasCustomPrompt="1"/>
          </p:nvPr>
        </p:nvSpPr>
        <p:spPr>
          <a:xfrm>
            <a:off x="828869" y="1810139"/>
            <a:ext cx="5927536" cy="4252023"/>
          </a:xfrm>
        </p:spPr>
        <p:txBody>
          <a:bodyPr/>
          <a:lstStyle>
            <a:lvl1pPr marL="0" indent="0">
              <a:spcBef>
                <a:spcPts val="2000"/>
              </a:spcBef>
              <a:buFont typeface="Arial" panose="020B0604020202020204" pitchFamily="34" charset="0"/>
              <a:buNone/>
              <a:defRPr sz="2500" b="1"/>
            </a:lvl1pPr>
            <a:lvl4pPr marL="1657350" indent="-285750">
              <a:buFont typeface="Arial" panose="020B0604020202020204" pitchFamily="34" charset="0"/>
              <a:buChar char="•"/>
              <a:defRPr/>
            </a:lvl4pPr>
          </a:lstStyle>
          <a:p>
            <a:pPr lvl="0"/>
            <a:r>
              <a:rPr lang="fr-FR" dirty="0"/>
              <a:t>Sous-titre de la page</a:t>
            </a:r>
          </a:p>
        </p:txBody>
      </p:sp>
      <p:sp>
        <p:nvSpPr>
          <p:cNvPr id="12" name="Date Placeholder 3">
            <a:extLst>
              <a:ext uri="{FF2B5EF4-FFF2-40B4-BE49-F238E27FC236}">
                <a16:creationId xmlns:a16="http://schemas.microsoft.com/office/drawing/2014/main" id="{20E64FA6-38DE-4F7D-9F3B-AC297DE4125A}"/>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73B4F317-34BA-4E3C-98BC-09AC7961F387}" type="datetime1">
              <a:rPr lang="fr-FR" smtClean="0"/>
              <a:t>06/06/2023</a:t>
            </a:fld>
            <a:endParaRPr lang="fr-FR" dirty="0"/>
          </a:p>
        </p:txBody>
      </p:sp>
      <p:sp>
        <p:nvSpPr>
          <p:cNvPr id="16" name="Footer Placeholder 4">
            <a:extLst>
              <a:ext uri="{FF2B5EF4-FFF2-40B4-BE49-F238E27FC236}">
                <a16:creationId xmlns:a16="http://schemas.microsoft.com/office/drawing/2014/main" id="{3002DCD3-CF22-4C45-AE98-CB35CC0D3A82}"/>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114910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yles de textes">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8ABF101-F0DE-40FA-8948-E6CCC43D55B4}"/>
              </a:ext>
            </a:extLst>
          </p:cNvPr>
          <p:cNvSpPr>
            <a:spLocks noGrp="1"/>
          </p:cNvSpPr>
          <p:nvPr>
            <p:ph sz="quarter" idx="14" hasCustomPrompt="1"/>
          </p:nvPr>
        </p:nvSpPr>
        <p:spPr>
          <a:xfrm>
            <a:off x="838200" y="519408"/>
            <a:ext cx="10459239" cy="923728"/>
          </a:xfrm>
        </p:spPr>
        <p:txBody>
          <a:bodyPr/>
          <a:lstStyle>
            <a:lvl1pPr marL="0" indent="0">
              <a:spcBef>
                <a:spcPts val="2000"/>
              </a:spcBef>
              <a:buFont typeface="Arial" panose="020B0604020202020204" pitchFamily="34" charset="0"/>
              <a:buNone/>
              <a:defRPr sz="2500" b="1"/>
            </a:lvl1pPr>
            <a:lvl4pPr marL="1657350" indent="-285750">
              <a:buFont typeface="Arial" panose="020B0604020202020204" pitchFamily="34" charset="0"/>
              <a:buChar char="•"/>
              <a:defRPr/>
            </a:lvl4pPr>
          </a:lstStyle>
          <a:p>
            <a:pPr lvl="0"/>
            <a:r>
              <a:rPr lang="fr-FR" dirty="0"/>
              <a:t>Section du contenu en Calibri 25 gras avec 20 d’espacement d’interlignage avant</a:t>
            </a:r>
          </a:p>
        </p:txBody>
      </p:sp>
      <p:sp>
        <p:nvSpPr>
          <p:cNvPr id="3" name="Espace réservé du contenu 2">
            <a:extLst>
              <a:ext uri="{FF2B5EF4-FFF2-40B4-BE49-F238E27FC236}">
                <a16:creationId xmlns:a16="http://schemas.microsoft.com/office/drawing/2014/main" id="{1D3AC484-93A3-4675-AD45-084D3F639FAA}"/>
              </a:ext>
            </a:extLst>
          </p:cNvPr>
          <p:cNvSpPr>
            <a:spLocks noGrp="1"/>
          </p:cNvSpPr>
          <p:nvPr>
            <p:ph sz="quarter" idx="15" hasCustomPrompt="1"/>
          </p:nvPr>
        </p:nvSpPr>
        <p:spPr>
          <a:xfrm>
            <a:off x="838200" y="1783203"/>
            <a:ext cx="10459239" cy="765305"/>
          </a:xfrm>
        </p:spPr>
        <p:txBody>
          <a:bodyPr>
            <a:noAutofit/>
          </a:bodyPr>
          <a:lstStyle>
            <a:lvl1pPr marL="0" indent="0">
              <a:buNone/>
              <a:defRPr sz="2500"/>
            </a:lvl1pPr>
          </a:lstStyle>
          <a:p>
            <a:pPr lvl="0"/>
            <a:r>
              <a:rPr lang="fr-FR" dirty="0"/>
              <a:t>Texte du contenu en Calibri 25 normal avec 10 d’espacement d’interlignage avant</a:t>
            </a:r>
          </a:p>
        </p:txBody>
      </p:sp>
      <p:sp>
        <p:nvSpPr>
          <p:cNvPr id="16" name="Espace réservé du contenu 2">
            <a:extLst>
              <a:ext uri="{FF2B5EF4-FFF2-40B4-BE49-F238E27FC236}">
                <a16:creationId xmlns:a16="http://schemas.microsoft.com/office/drawing/2014/main" id="{366A71AA-C757-4370-998D-117149987324}"/>
              </a:ext>
            </a:extLst>
          </p:cNvPr>
          <p:cNvSpPr>
            <a:spLocks noGrp="1"/>
          </p:cNvSpPr>
          <p:nvPr>
            <p:ph sz="quarter" idx="16" hasCustomPrompt="1"/>
          </p:nvPr>
        </p:nvSpPr>
        <p:spPr>
          <a:xfrm>
            <a:off x="838200" y="2888575"/>
            <a:ext cx="10459239" cy="1489983"/>
          </a:xfrm>
        </p:spPr>
        <p:txBody>
          <a:bodyPr>
            <a:normAutofit/>
          </a:bodyPr>
          <a:lstStyle>
            <a:lvl1pPr marL="342900" indent="-342900">
              <a:buClr>
                <a:schemeClr val="accent3"/>
              </a:buClr>
              <a:buFont typeface="Arial" panose="020B0604020202020204" pitchFamily="34" charset="0"/>
              <a:buChar char="•"/>
              <a:defRPr sz="2500"/>
            </a:lvl1pPr>
            <a:lvl2pPr marL="685800" marR="0"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sz="1700"/>
            </a:lvl2pPr>
            <a:lvl3pPr>
              <a:defRPr sz="1400"/>
            </a:lvl3pPr>
          </a:lstStyle>
          <a:p>
            <a:pPr lvl="0"/>
            <a:r>
              <a:rPr lang="fr-FR" dirty="0"/>
              <a:t>Premier niveau Calibri 25 normal avec 15 d’espacement d’interlignage avant</a:t>
            </a:r>
          </a:p>
          <a:p>
            <a:pPr lvl="1"/>
            <a:r>
              <a:rPr lang="fr-FR" dirty="0"/>
              <a:t>Deuxième niveau Calibri 17 normal avec 5 d’espacement d’interlignage avant</a:t>
            </a:r>
          </a:p>
          <a:p>
            <a:pPr marL="1143000" marR="0" lvl="2"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fr-FR" dirty="0"/>
              <a:t>Troisième niveau Calibri 14 normal avec 5 d’espacement d’interlignage avant</a:t>
            </a:r>
          </a:p>
          <a:p>
            <a:pPr marL="342900" marR="0" lvl="0"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fr-FR" dirty="0"/>
              <a:t>Premier niveau</a:t>
            </a:r>
          </a:p>
          <a:p>
            <a:pPr lvl="1"/>
            <a:endParaRPr lang="fr-FR" dirty="0"/>
          </a:p>
        </p:txBody>
      </p:sp>
      <p:sp>
        <p:nvSpPr>
          <p:cNvPr id="17" name="Espace réservé du contenu 2">
            <a:extLst>
              <a:ext uri="{FF2B5EF4-FFF2-40B4-BE49-F238E27FC236}">
                <a16:creationId xmlns:a16="http://schemas.microsoft.com/office/drawing/2014/main" id="{BB736349-762B-4C07-84A2-8658228521B4}"/>
              </a:ext>
            </a:extLst>
          </p:cNvPr>
          <p:cNvSpPr>
            <a:spLocks noGrp="1"/>
          </p:cNvSpPr>
          <p:nvPr>
            <p:ph sz="quarter" idx="17" hasCustomPrompt="1"/>
          </p:nvPr>
        </p:nvSpPr>
        <p:spPr>
          <a:xfrm>
            <a:off x="838200" y="4718626"/>
            <a:ext cx="10459239" cy="1200734"/>
          </a:xfrm>
        </p:spPr>
        <p:txBody>
          <a:bodyPr>
            <a:normAutofit/>
          </a:bodyPr>
          <a:lstStyle>
            <a:lvl1pPr marL="457200" indent="-457200">
              <a:buClr>
                <a:schemeClr val="accent3"/>
              </a:buClr>
              <a:buFont typeface="+mj-lt"/>
              <a:buAutoNum type="arabicPeriod"/>
              <a:defRPr sz="2500"/>
            </a:lvl1pPr>
            <a:lvl2pPr marL="800100" marR="0" indent="-3429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sz="1700"/>
            </a:lvl2pPr>
            <a:lvl3pPr marL="1257300" indent="-342900">
              <a:buFont typeface="+mj-lt"/>
              <a:buAutoNum type="arabicPeriod"/>
              <a:defRPr sz="1400"/>
            </a:lvl3pPr>
          </a:lstStyle>
          <a:p>
            <a:pPr lvl="0"/>
            <a:r>
              <a:rPr lang="fr-FR" dirty="0"/>
              <a:t>Premier niveau Calibri 25 normal avec 15 d’espacement d’interlignage avant</a:t>
            </a:r>
          </a:p>
          <a:p>
            <a:pPr lvl="1"/>
            <a:r>
              <a:rPr lang="fr-FR" dirty="0"/>
              <a:t>Deuxième niveau Calibri 17 normal avec 5 d’espacement d’interlignage avant</a:t>
            </a:r>
          </a:p>
          <a:p>
            <a:pPr lvl="0"/>
            <a:r>
              <a:rPr lang="fr-FR" dirty="0"/>
              <a:t>Premier niveau</a:t>
            </a:r>
          </a:p>
          <a:p>
            <a:pPr lvl="1"/>
            <a:endParaRPr lang="fr-FR" dirty="0"/>
          </a:p>
        </p:txBody>
      </p:sp>
      <p:sp>
        <p:nvSpPr>
          <p:cNvPr id="11" name="Date Placeholder 3">
            <a:extLst>
              <a:ext uri="{FF2B5EF4-FFF2-40B4-BE49-F238E27FC236}">
                <a16:creationId xmlns:a16="http://schemas.microsoft.com/office/drawing/2014/main" id="{87B2E6FE-090E-4A84-96B1-9CF35F77AD71}"/>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77F5EECF-65C7-41B2-A1B3-4FC858D3B859}" type="datetime1">
              <a:rPr lang="fr-FR" smtClean="0"/>
              <a:t>06/06/2023</a:t>
            </a:fld>
            <a:endParaRPr lang="fr-FR"/>
          </a:p>
        </p:txBody>
      </p:sp>
      <p:sp>
        <p:nvSpPr>
          <p:cNvPr id="12" name="Footer Placeholder 4">
            <a:extLst>
              <a:ext uri="{FF2B5EF4-FFF2-40B4-BE49-F238E27FC236}">
                <a16:creationId xmlns:a16="http://schemas.microsoft.com/office/drawing/2014/main" id="{8538A051-D912-4C0D-9388-126103CDB9EC}"/>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2894748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ge simple">
  <p:cSld name="1_Page simple">
    <p:spTree>
      <p:nvGrpSpPr>
        <p:cNvPr id="1" name="Shape 16"/>
        <p:cNvGrpSpPr/>
        <p:nvPr/>
      </p:nvGrpSpPr>
      <p:grpSpPr>
        <a:xfrm>
          <a:off x="0" y="0"/>
          <a:ext cx="0" cy="0"/>
          <a:chOff x="0" y="0"/>
          <a:chExt cx="0" cy="0"/>
        </a:xfrm>
      </p:grpSpPr>
      <p:sp>
        <p:nvSpPr>
          <p:cNvPr id="17" name="Google Shape;17;p26"/>
          <p:cNvSpPr/>
          <p:nvPr/>
        </p:nvSpPr>
        <p:spPr>
          <a:xfrm rot="5400000">
            <a:off x="1148" y="331019"/>
            <a:ext cx="790111" cy="792415"/>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6"/>
          <p:cNvSpPr txBox="1">
            <a:spLocks noGrp="1"/>
          </p:cNvSpPr>
          <p:nvPr>
            <p:ph type="title"/>
          </p:nvPr>
        </p:nvSpPr>
        <p:spPr>
          <a:xfrm>
            <a:off x="838200" y="265562"/>
            <a:ext cx="10509250" cy="9233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5000"/>
              <a:buFont typeface="Calibri"/>
              <a:buNone/>
              <a:defRPr sz="50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10139"/>
            <a:ext cx="10509250" cy="411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SzPts val="2500"/>
              <a:buNone/>
              <a:defRPr sz="25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6"/>
          <p:cNvSpPr txBox="1">
            <a:spLocks noGrp="1"/>
          </p:cNvSpPr>
          <p:nvPr>
            <p:ph type="ftr" idx="11"/>
          </p:nvPr>
        </p:nvSpPr>
        <p:spPr>
          <a:xfrm>
            <a:off x="4038600" y="626471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b="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 name="Ellipse 5">
            <a:extLst>
              <a:ext uri="{FF2B5EF4-FFF2-40B4-BE49-F238E27FC236}">
                <a16:creationId xmlns:a16="http://schemas.microsoft.com/office/drawing/2014/main" id="{2E29EA8F-1E7A-4577-9E83-ECEECD5A8E50}"/>
              </a:ext>
            </a:extLst>
          </p:cNvPr>
          <p:cNvSpPr/>
          <p:nvPr userDrawn="1"/>
        </p:nvSpPr>
        <p:spPr>
          <a:xfrm>
            <a:off x="10917633" y="622298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3">
            <a:extLst>
              <a:ext uri="{FF2B5EF4-FFF2-40B4-BE49-F238E27FC236}">
                <a16:creationId xmlns:a16="http://schemas.microsoft.com/office/drawing/2014/main" id="{C68C7928-FC28-4ADD-A3E7-F59FB5818988}"/>
              </a:ext>
            </a:extLst>
          </p:cNvPr>
          <p:cNvSpPr>
            <a:spLocks noGrp="1"/>
          </p:cNvSpPr>
          <p:nvPr>
            <p:ph type="sldNum" sz="quarter" idx="4"/>
          </p:nvPr>
        </p:nvSpPr>
        <p:spPr>
          <a:xfrm>
            <a:off x="10917634" y="6273104"/>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328406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avec titre 2 lig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5BB58F-F050-4805-B45C-9C2CA525CACB}"/>
              </a:ext>
            </a:extLst>
          </p:cNvPr>
          <p:cNvSpPr/>
          <p:nvPr userDrawn="1"/>
        </p:nvSpPr>
        <p:spPr>
          <a:xfrm rot="5400000">
            <a:off x="5715002" y="381000"/>
            <a:ext cx="6857998" cy="609600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3505005C-8DA7-4729-8337-937CD472C820}"/>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C78D078-2D66-4388-A237-56DCE1FCFC4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6385669" y="1862021"/>
            <a:ext cx="5516664" cy="3133958"/>
          </a:xfrm>
          <a:prstGeom prst="rect">
            <a:avLst/>
          </a:prstGeom>
        </p:spPr>
      </p:pic>
      <p:sp>
        <p:nvSpPr>
          <p:cNvPr id="14" name="Titre 13">
            <a:extLst>
              <a:ext uri="{FF2B5EF4-FFF2-40B4-BE49-F238E27FC236}">
                <a16:creationId xmlns:a16="http://schemas.microsoft.com/office/drawing/2014/main" id="{7F99AAD9-9EDF-4450-AF1E-D3301CBF98B6}"/>
              </a:ext>
            </a:extLst>
          </p:cNvPr>
          <p:cNvSpPr>
            <a:spLocks noGrp="1"/>
          </p:cNvSpPr>
          <p:nvPr>
            <p:ph type="title" hasCustomPrompt="1"/>
          </p:nvPr>
        </p:nvSpPr>
        <p:spPr>
          <a:xfrm>
            <a:off x="831851" y="265560"/>
            <a:ext cx="4940299" cy="1749851"/>
          </a:xfrm>
        </p:spPr>
        <p:txBody>
          <a:bodyPr anchor="t">
            <a:noAutofit/>
          </a:bodyPr>
          <a:lstStyle>
            <a:lvl1pPr>
              <a:defRPr sz="6000" b="1">
                <a:latin typeface="+mn-lt"/>
              </a:defRPr>
            </a:lvl1pPr>
          </a:lstStyle>
          <a:p>
            <a:r>
              <a:rPr lang="fr-FR" dirty="0"/>
              <a:t>Sommaire sur 2 lignes</a:t>
            </a:r>
          </a:p>
        </p:txBody>
      </p:sp>
      <p:sp>
        <p:nvSpPr>
          <p:cNvPr id="17" name="Espace réservé du texte 16">
            <a:extLst>
              <a:ext uri="{FF2B5EF4-FFF2-40B4-BE49-F238E27FC236}">
                <a16:creationId xmlns:a16="http://schemas.microsoft.com/office/drawing/2014/main" id="{ECAB127E-B1F2-413D-AEF3-A37C9244EDE8}"/>
              </a:ext>
            </a:extLst>
          </p:cNvPr>
          <p:cNvSpPr>
            <a:spLocks noGrp="1"/>
          </p:cNvSpPr>
          <p:nvPr>
            <p:ph type="body" sz="quarter" idx="10" hasCustomPrompt="1"/>
          </p:nvPr>
        </p:nvSpPr>
        <p:spPr>
          <a:xfrm>
            <a:off x="831851" y="2230016"/>
            <a:ext cx="4943475" cy="4362423"/>
          </a:xfrm>
        </p:spPr>
        <p:txBody>
          <a:bodyPr>
            <a:normAutofit/>
          </a:bodyPr>
          <a:lstStyle>
            <a:lvl1pPr marL="457200" indent="-457200">
              <a:spcBef>
                <a:spcPts val="2000"/>
              </a:spcBef>
              <a:buClr>
                <a:schemeClr val="accent3"/>
              </a:buClr>
              <a:buFont typeface="+mj-lt"/>
              <a:buAutoNum type="arabicPeriod"/>
              <a:defRPr sz="2400"/>
            </a:lvl1pPr>
            <a:lvl2pPr marL="742950" indent="-285750">
              <a:buClr>
                <a:schemeClr val="accent3"/>
              </a:buClr>
              <a:buFont typeface="Arial" panose="020B0604020202020204" pitchFamily="34" charset="0"/>
              <a:buChar char="•"/>
              <a:defRPr sz="1600"/>
            </a:lvl2pPr>
          </a:lstStyle>
          <a:p>
            <a:pPr lvl="0"/>
            <a:r>
              <a:rPr lang="fr-FR" dirty="0"/>
              <a:t>Premier niveau de sommaire</a:t>
            </a:r>
          </a:p>
          <a:p>
            <a:pPr lvl="1"/>
            <a:r>
              <a:rPr lang="fr-FR" dirty="0"/>
              <a:t>Deuxième niveau de sommaire</a:t>
            </a:r>
          </a:p>
        </p:txBody>
      </p:sp>
      <p:sp>
        <p:nvSpPr>
          <p:cNvPr id="10" name="Ellipse 9">
            <a:extLst>
              <a:ext uri="{FF2B5EF4-FFF2-40B4-BE49-F238E27FC236}">
                <a16:creationId xmlns:a16="http://schemas.microsoft.com/office/drawing/2014/main" id="{274B64E7-0422-4D6A-90F0-3F2CEB308BDB}"/>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299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section">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75D35CE6-3132-46C0-B9BA-097C37F10EF1}"/>
              </a:ext>
            </a:extLst>
          </p:cNvPr>
          <p:cNvSpPr>
            <a:spLocks noGrp="1"/>
          </p:cNvSpPr>
          <p:nvPr>
            <p:ph type="pic" sz="quarter" idx="10" hasCustomPrompt="1"/>
          </p:nvPr>
        </p:nvSpPr>
        <p:spPr>
          <a:xfrm>
            <a:off x="0" y="0"/>
            <a:ext cx="4587875" cy="6858001"/>
          </a:xfrm>
        </p:spPr>
        <p:txBody>
          <a:bodyPr/>
          <a:lstStyle>
            <a:lvl1pPr marL="0" indent="0">
              <a:buNone/>
              <a:defRPr i="1"/>
            </a:lvl1pPr>
          </a:lstStyle>
          <a:p>
            <a:r>
              <a:rPr lang="fr-FR" dirty="0"/>
              <a:t>Ajouter une image</a:t>
            </a:r>
          </a:p>
        </p:txBody>
      </p:sp>
      <p:sp>
        <p:nvSpPr>
          <p:cNvPr id="13" name="Title 1">
            <a:extLst>
              <a:ext uri="{FF2B5EF4-FFF2-40B4-BE49-F238E27FC236}">
                <a16:creationId xmlns:a16="http://schemas.microsoft.com/office/drawing/2014/main" id="{81D2CCFA-09E7-4EBA-A9E9-A9A3661EB33A}"/>
              </a:ext>
            </a:extLst>
          </p:cNvPr>
          <p:cNvSpPr>
            <a:spLocks noGrp="1"/>
          </p:cNvSpPr>
          <p:nvPr>
            <p:ph type="title" hasCustomPrompt="1"/>
          </p:nvPr>
        </p:nvSpPr>
        <p:spPr>
          <a:xfrm>
            <a:off x="5229726" y="2479450"/>
            <a:ext cx="6591550" cy="1743415"/>
          </a:xfrm>
        </p:spPr>
        <p:txBody>
          <a:bodyPr anchor="ctr">
            <a:normAutofit/>
          </a:bodyPr>
          <a:lstStyle>
            <a:lvl1pPr algn="l">
              <a:defRPr sz="6000" b="1">
                <a:latin typeface="+mn-lt"/>
              </a:defRPr>
            </a:lvl1pPr>
          </a:lstStyle>
          <a:p>
            <a:r>
              <a:rPr lang="fr-FR" dirty="0"/>
              <a:t>Titre de la section sur deux lignes</a:t>
            </a:r>
            <a:endParaRPr lang="en-US" dirty="0"/>
          </a:p>
        </p:txBody>
      </p:sp>
      <p:sp>
        <p:nvSpPr>
          <p:cNvPr id="14" name="Espace réservé du texte 28">
            <a:extLst>
              <a:ext uri="{FF2B5EF4-FFF2-40B4-BE49-F238E27FC236}">
                <a16:creationId xmlns:a16="http://schemas.microsoft.com/office/drawing/2014/main" id="{68D650C2-104D-4297-835E-AE4A16E59801}"/>
              </a:ext>
            </a:extLst>
          </p:cNvPr>
          <p:cNvSpPr>
            <a:spLocks noGrp="1"/>
          </p:cNvSpPr>
          <p:nvPr>
            <p:ph type="body" sz="quarter" idx="11" hasCustomPrompt="1"/>
          </p:nvPr>
        </p:nvSpPr>
        <p:spPr>
          <a:xfrm>
            <a:off x="5229726" y="5091762"/>
            <a:ext cx="6591550" cy="424732"/>
          </a:xfrm>
        </p:spPr>
        <p:txBody>
          <a:bodyPr>
            <a:normAutofit/>
          </a:bodyPr>
          <a:lstStyle>
            <a:lvl1pPr marL="0" indent="0" algn="l">
              <a:buNone/>
              <a:defRPr sz="2400">
                <a:solidFill>
                  <a:schemeClr val="accent3"/>
                </a:solidFill>
              </a:defRPr>
            </a:lvl1pPr>
            <a:lvl2pPr marL="457200" indent="0">
              <a:buNone/>
              <a:defRPr/>
            </a:lvl2pPr>
          </a:lstStyle>
          <a:p>
            <a:pPr lvl="0"/>
            <a:r>
              <a:rPr lang="fr-FR" dirty="0"/>
              <a:t>Date</a:t>
            </a:r>
          </a:p>
        </p:txBody>
      </p:sp>
      <p:sp>
        <p:nvSpPr>
          <p:cNvPr id="18" name="Espace réservé du texte 17">
            <a:extLst>
              <a:ext uri="{FF2B5EF4-FFF2-40B4-BE49-F238E27FC236}">
                <a16:creationId xmlns:a16="http://schemas.microsoft.com/office/drawing/2014/main" id="{40E1CF6D-860A-473D-9358-5AD06F4F4079}"/>
              </a:ext>
            </a:extLst>
          </p:cNvPr>
          <p:cNvSpPr>
            <a:spLocks noGrp="1"/>
          </p:cNvSpPr>
          <p:nvPr>
            <p:ph type="body" sz="quarter" idx="12" hasCustomPrompt="1"/>
          </p:nvPr>
        </p:nvSpPr>
        <p:spPr>
          <a:xfrm>
            <a:off x="5229725" y="4222865"/>
            <a:ext cx="6591549" cy="868897"/>
          </a:xfrm>
        </p:spPr>
        <p:txBody>
          <a:bodyPr anchor="ctr">
            <a:normAutofit/>
          </a:bodyPr>
          <a:lstStyle>
            <a:lvl1pPr marL="0" indent="0">
              <a:buNone/>
              <a:defRPr sz="6000">
                <a:latin typeface="Calibri Light" panose="020F0302020204030204" pitchFamily="34" charset="0"/>
                <a:cs typeface="Calibri Light" panose="020F0302020204030204" pitchFamily="34" charset="0"/>
              </a:defRPr>
            </a:lvl1pPr>
          </a:lstStyle>
          <a:p>
            <a:pPr lvl="0"/>
            <a:r>
              <a:rPr lang="fr-FR" dirty="0"/>
              <a:t>Sous-titre section</a:t>
            </a:r>
          </a:p>
        </p:txBody>
      </p:sp>
    </p:spTree>
    <p:extLst>
      <p:ext uri="{BB962C8B-B14F-4D97-AF65-F5344CB8AC3E}">
        <p14:creationId xmlns:p14="http://schemas.microsoft.com/office/powerpoint/2010/main" val="112239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sim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0" y="265562"/>
            <a:ext cx="10509250" cy="923330"/>
          </a:xfrm>
        </p:spPr>
        <p:txBody>
          <a:bodyPr anchor="ctr">
            <a:normAutofit/>
          </a:bodyPr>
          <a:lstStyle>
            <a:lvl1pPr marL="0" indent="0">
              <a:buClr>
                <a:schemeClr val="accent3"/>
              </a:buClr>
              <a:buFont typeface="+mj-lt"/>
              <a:buNone/>
              <a:defRPr sz="5000" b="1">
                <a:latin typeface="+mj-lt"/>
              </a:defRPr>
            </a:lvl1pPr>
          </a:lstStyle>
          <a:p>
            <a:r>
              <a:rPr lang="fr-FR" dirty="0"/>
              <a:t>Titre page sans numérotation</a:t>
            </a:r>
          </a:p>
        </p:txBody>
      </p:sp>
      <p:sp>
        <p:nvSpPr>
          <p:cNvPr id="3" name="Espace réservé du texte 2">
            <a:extLst>
              <a:ext uri="{FF2B5EF4-FFF2-40B4-BE49-F238E27FC236}">
                <a16:creationId xmlns:a16="http://schemas.microsoft.com/office/drawing/2014/main" id="{9A55B091-A506-425E-B2C6-10ED81673AB8}"/>
              </a:ext>
            </a:extLst>
          </p:cNvPr>
          <p:cNvSpPr>
            <a:spLocks noGrp="1"/>
          </p:cNvSpPr>
          <p:nvPr>
            <p:ph type="body" sz="quarter" idx="13" hasCustomPrompt="1"/>
          </p:nvPr>
        </p:nvSpPr>
        <p:spPr>
          <a:xfrm>
            <a:off x="838200" y="1810139"/>
            <a:ext cx="10509250" cy="4114800"/>
          </a:xfrm>
        </p:spPr>
        <p:txBody>
          <a:bodyPr>
            <a:normAutofit/>
          </a:bodyPr>
          <a:lstStyle>
            <a:lvl1pPr marL="0" indent="0">
              <a:buNone/>
              <a:defRPr sz="2500"/>
            </a:lvl1pPr>
          </a:lstStyle>
          <a:p>
            <a:pPr lvl="0"/>
            <a:r>
              <a:rPr lang="fr-FR" dirty="0"/>
              <a:t>Texte au sein de la page</a:t>
            </a:r>
          </a:p>
        </p:txBody>
      </p:sp>
      <p:sp>
        <p:nvSpPr>
          <p:cNvPr id="11" name="Date Placeholder 3">
            <a:extLst>
              <a:ext uri="{FF2B5EF4-FFF2-40B4-BE49-F238E27FC236}">
                <a16:creationId xmlns:a16="http://schemas.microsoft.com/office/drawing/2014/main" id="{9FED7BA8-A476-4941-B4A9-C60BD4F9E54F}"/>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B76C776A-2184-4F7F-98C0-1954649AA9E9}" type="datetime1">
              <a:rPr lang="fr-FR" smtClean="0"/>
              <a:t>06/06/2023</a:t>
            </a:fld>
            <a:endParaRPr lang="fr-FR"/>
          </a:p>
        </p:txBody>
      </p:sp>
      <p:sp>
        <p:nvSpPr>
          <p:cNvPr id="12" name="Footer Placeholder 4">
            <a:extLst>
              <a:ext uri="{FF2B5EF4-FFF2-40B4-BE49-F238E27FC236}">
                <a16:creationId xmlns:a16="http://schemas.microsoft.com/office/drawing/2014/main" id="{E1827D6E-BF8C-48CF-89B7-26515C3DDDC2}"/>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32269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simple titre numéroté">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0" y="265562"/>
            <a:ext cx="10509250" cy="923330"/>
          </a:xfrm>
        </p:spPr>
        <p:txBody>
          <a:bodyPr anchor="ctr">
            <a:normAutofit/>
          </a:bodyPr>
          <a:lstStyle>
            <a:lvl1pPr marL="742950" indent="-742950">
              <a:buClr>
                <a:schemeClr val="accent3"/>
              </a:buClr>
              <a:buFont typeface="+mj-lt"/>
              <a:buAutoNum type="arabicPeriod"/>
              <a:defRPr sz="5000" b="1">
                <a:latin typeface="+mj-lt"/>
              </a:defRPr>
            </a:lvl1pPr>
          </a:lstStyle>
          <a:p>
            <a:r>
              <a:rPr lang="fr-FR" dirty="0"/>
              <a:t>Titre page avec numérotation</a:t>
            </a:r>
          </a:p>
        </p:txBody>
      </p:sp>
      <p:sp>
        <p:nvSpPr>
          <p:cNvPr id="25" name="Espace réservé du texte 2">
            <a:extLst>
              <a:ext uri="{FF2B5EF4-FFF2-40B4-BE49-F238E27FC236}">
                <a16:creationId xmlns:a16="http://schemas.microsoft.com/office/drawing/2014/main" id="{FA7FF769-5B9C-4288-A3A4-2B4388EA3B37}"/>
              </a:ext>
            </a:extLst>
          </p:cNvPr>
          <p:cNvSpPr>
            <a:spLocks noGrp="1"/>
          </p:cNvSpPr>
          <p:nvPr>
            <p:ph type="body" sz="quarter" idx="13" hasCustomPrompt="1"/>
          </p:nvPr>
        </p:nvSpPr>
        <p:spPr>
          <a:xfrm>
            <a:off x="838200" y="1810139"/>
            <a:ext cx="10509250" cy="4114800"/>
          </a:xfrm>
        </p:spPr>
        <p:txBody>
          <a:bodyPr>
            <a:normAutofit/>
          </a:bodyPr>
          <a:lstStyle>
            <a:lvl1pPr marL="342900" indent="-342900">
              <a:spcBef>
                <a:spcPts val="1500"/>
              </a:spcBef>
              <a:buClr>
                <a:schemeClr val="accent3"/>
              </a:buClr>
              <a:buFont typeface="Arial" panose="020B0604020202020204" pitchFamily="34" charset="0"/>
              <a:buChar char="•"/>
              <a:defRPr sz="2500"/>
            </a:lvl1pPr>
            <a:lvl2pPr marL="685800" indent="-228600">
              <a:buClr>
                <a:schemeClr val="accent3"/>
              </a:buClr>
              <a:buFont typeface="Arial" panose="020B0604020202020204" pitchFamily="34" charset="0"/>
              <a:buChar char="•"/>
              <a:defRPr sz="1700"/>
            </a:lvl2pPr>
            <a:lvl3pPr marL="1143000" indent="-228600">
              <a:buClr>
                <a:schemeClr val="accent3"/>
              </a:buClr>
              <a:buFont typeface="Arial" panose="020B0604020202020204" pitchFamily="34" charset="0"/>
              <a:buChar char="•"/>
              <a:defRPr sz="1400"/>
            </a:lvl3pPr>
          </a:lstStyle>
          <a:p>
            <a:pPr lvl="0"/>
            <a:r>
              <a:rPr lang="fr-FR" dirty="0"/>
              <a:t>Premier niveau</a:t>
            </a:r>
          </a:p>
          <a:p>
            <a:pPr lvl="1"/>
            <a:r>
              <a:rPr lang="fr-FR" dirty="0"/>
              <a:t>Deuxième niveau</a:t>
            </a:r>
          </a:p>
          <a:p>
            <a:pPr lvl="2"/>
            <a:r>
              <a:rPr lang="fr-FR" dirty="0"/>
              <a:t>Troisième niveau</a:t>
            </a:r>
          </a:p>
        </p:txBody>
      </p:sp>
      <p:sp>
        <p:nvSpPr>
          <p:cNvPr id="11" name="Date Placeholder 3">
            <a:extLst>
              <a:ext uri="{FF2B5EF4-FFF2-40B4-BE49-F238E27FC236}">
                <a16:creationId xmlns:a16="http://schemas.microsoft.com/office/drawing/2014/main" id="{8C844CEC-D068-41A6-8C40-DCC6EE02BA7C}"/>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686AF338-EB85-49EF-A320-4DF9872F6C5D}" type="datetime1">
              <a:rPr lang="fr-FR" smtClean="0"/>
              <a:t>06/06/2023</a:t>
            </a:fld>
            <a:endParaRPr lang="fr-FR"/>
          </a:p>
        </p:txBody>
      </p:sp>
      <p:sp>
        <p:nvSpPr>
          <p:cNvPr id="12" name="Footer Placeholder 4">
            <a:extLst>
              <a:ext uri="{FF2B5EF4-FFF2-40B4-BE49-F238E27FC236}">
                <a16:creationId xmlns:a16="http://schemas.microsoft.com/office/drawing/2014/main" id="{2E34D9EB-58C9-4AA9-AA05-BA89D9B7BDD0}"/>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186696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avec encart droite titre 2 lig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741004-5B18-4B13-A8A2-E0F67480F098}"/>
              </a:ext>
            </a:extLst>
          </p:cNvPr>
          <p:cNvSpPr/>
          <p:nvPr userDrawn="1"/>
        </p:nvSpPr>
        <p:spPr>
          <a:xfrm>
            <a:off x="7677146" y="-1"/>
            <a:ext cx="4588042" cy="68554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1" y="265562"/>
            <a:ext cx="5918204" cy="1492026"/>
          </a:xfrm>
        </p:spPr>
        <p:txBody>
          <a:bodyPr anchor="t">
            <a:normAutofit/>
          </a:bodyPr>
          <a:lstStyle>
            <a:lvl1pPr marL="0" indent="0">
              <a:buClr>
                <a:schemeClr val="accent3"/>
              </a:buClr>
              <a:buFont typeface="+mj-lt"/>
              <a:buNone/>
              <a:defRPr sz="5000" b="1">
                <a:latin typeface="+mj-lt"/>
              </a:defRPr>
            </a:lvl1pPr>
          </a:lstStyle>
          <a:p>
            <a:r>
              <a:rPr lang="fr-FR" dirty="0"/>
              <a:t>Titre page sur deux lignes</a:t>
            </a:r>
          </a:p>
        </p:txBody>
      </p:sp>
      <p:sp>
        <p:nvSpPr>
          <p:cNvPr id="3" name="Espace réservé du texte 2">
            <a:extLst>
              <a:ext uri="{FF2B5EF4-FFF2-40B4-BE49-F238E27FC236}">
                <a16:creationId xmlns:a16="http://schemas.microsoft.com/office/drawing/2014/main" id="{4AF7E763-9249-49E1-8F63-938EE65D0323}"/>
              </a:ext>
            </a:extLst>
          </p:cNvPr>
          <p:cNvSpPr>
            <a:spLocks noGrp="1"/>
          </p:cNvSpPr>
          <p:nvPr>
            <p:ph type="body" sz="quarter" idx="13"/>
          </p:nvPr>
        </p:nvSpPr>
        <p:spPr>
          <a:xfrm>
            <a:off x="828869" y="1971675"/>
            <a:ext cx="5927536" cy="4078954"/>
          </a:xfrm>
        </p:spPr>
        <p:txBody>
          <a:bodyPr/>
          <a:lstStyle>
            <a:lvl1pPr>
              <a:spcBef>
                <a:spcPts val="1500"/>
              </a:spcBef>
              <a:buClr>
                <a:schemeClr val="accent3"/>
              </a:buClr>
              <a:defRPr sz="2500"/>
            </a:lvl1pPr>
            <a:lvl2pPr>
              <a:buClr>
                <a:schemeClr val="accent3"/>
              </a:buClr>
              <a:defRPr sz="1700"/>
            </a:lvl2pPr>
            <a:lvl3pPr>
              <a:buClr>
                <a:schemeClr val="accent3"/>
              </a:buClr>
              <a:defRPr sz="1400"/>
            </a:lvl3pPr>
            <a:lvl4pPr>
              <a:buClr>
                <a:schemeClr val="accent3"/>
              </a:buClr>
              <a:defRPr/>
            </a:lvl4pPr>
            <a:lvl5pPr>
              <a:buClr>
                <a:schemeClr val="accent3"/>
              </a:buClr>
              <a:defRPr/>
            </a:lvl5pPr>
          </a:lstStyle>
          <a:p>
            <a:pPr lvl="0"/>
            <a:r>
              <a:rPr lang="fr-FR" dirty="0"/>
              <a:t>Modifier les styles du texte du masque</a:t>
            </a:r>
          </a:p>
          <a:p>
            <a:pPr lvl="1"/>
            <a:r>
              <a:rPr lang="fr-FR" dirty="0"/>
              <a:t>Deuxième niveau</a:t>
            </a:r>
          </a:p>
          <a:p>
            <a:pPr lvl="2"/>
            <a:r>
              <a:rPr lang="fr-FR" dirty="0"/>
              <a:t>Troisième niveau</a:t>
            </a:r>
          </a:p>
        </p:txBody>
      </p:sp>
      <p:sp>
        <p:nvSpPr>
          <p:cNvPr id="12" name="Date Placeholder 3">
            <a:extLst>
              <a:ext uri="{FF2B5EF4-FFF2-40B4-BE49-F238E27FC236}">
                <a16:creationId xmlns:a16="http://schemas.microsoft.com/office/drawing/2014/main" id="{E3394B01-69BE-4816-B391-6151C067B784}"/>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97CFA7C1-A710-4928-906F-4B36386AAB18}" type="datetime1">
              <a:rPr lang="fr-FR" smtClean="0"/>
              <a:t>06/06/2023</a:t>
            </a:fld>
            <a:endParaRPr lang="fr-FR" dirty="0"/>
          </a:p>
        </p:txBody>
      </p:sp>
      <p:sp>
        <p:nvSpPr>
          <p:cNvPr id="16" name="Footer Placeholder 4">
            <a:extLst>
              <a:ext uri="{FF2B5EF4-FFF2-40B4-BE49-F238E27FC236}">
                <a16:creationId xmlns:a16="http://schemas.microsoft.com/office/drawing/2014/main" id="{94169B33-D683-4237-9FE6-1DDBFDEDCB3C}"/>
              </a:ext>
            </a:extLst>
          </p:cNvPr>
          <p:cNvSpPr>
            <a:spLocks noGrp="1"/>
          </p:cNvSpPr>
          <p:nvPr>
            <p:ph type="ftr" sz="quarter" idx="3"/>
          </p:nvPr>
        </p:nvSpPr>
        <p:spPr>
          <a:xfrm>
            <a:off x="4038600" y="6264716"/>
            <a:ext cx="2717805"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
        <p:nvSpPr>
          <p:cNvPr id="21" name="Ellipse 20">
            <a:extLst>
              <a:ext uri="{FF2B5EF4-FFF2-40B4-BE49-F238E27FC236}">
                <a16:creationId xmlns:a16="http://schemas.microsoft.com/office/drawing/2014/main" id="{714F97F7-3513-4625-A6E4-72BF5A7F1C00}"/>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897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avec encart droite titre 1 lig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741004-5B18-4B13-A8A2-E0F67480F098}"/>
              </a:ext>
            </a:extLst>
          </p:cNvPr>
          <p:cNvSpPr/>
          <p:nvPr userDrawn="1"/>
        </p:nvSpPr>
        <p:spPr>
          <a:xfrm>
            <a:off x="7677146" y="-1"/>
            <a:ext cx="4588042" cy="685546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 name="Rectangle 14">
            <a:extLst>
              <a:ext uri="{FF2B5EF4-FFF2-40B4-BE49-F238E27FC236}">
                <a16:creationId xmlns:a16="http://schemas.microsoft.com/office/drawing/2014/main" id="{FBEF5C3D-B81B-4E27-BD4F-2676C20C0D0C}"/>
              </a:ext>
            </a:extLst>
          </p:cNvPr>
          <p:cNvSpPr/>
          <p:nvPr userDrawn="1"/>
        </p:nvSpPr>
        <p:spPr>
          <a:xfrm rot="5400000">
            <a:off x="1148" y="331019"/>
            <a:ext cx="790111" cy="79241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21">
            <a:extLst>
              <a:ext uri="{FF2B5EF4-FFF2-40B4-BE49-F238E27FC236}">
                <a16:creationId xmlns:a16="http://schemas.microsoft.com/office/drawing/2014/main" id="{6E35433C-042A-4299-BD08-858ED5F95F44}"/>
              </a:ext>
            </a:extLst>
          </p:cNvPr>
          <p:cNvSpPr>
            <a:spLocks noGrp="1"/>
          </p:cNvSpPr>
          <p:nvPr>
            <p:ph type="title" hasCustomPrompt="1"/>
          </p:nvPr>
        </p:nvSpPr>
        <p:spPr>
          <a:xfrm>
            <a:off x="838201" y="265562"/>
            <a:ext cx="5918204" cy="964722"/>
          </a:xfrm>
        </p:spPr>
        <p:txBody>
          <a:bodyPr anchor="ctr">
            <a:normAutofit/>
          </a:bodyPr>
          <a:lstStyle>
            <a:lvl1pPr marL="0" indent="0">
              <a:buClr>
                <a:schemeClr val="accent3"/>
              </a:buClr>
              <a:buFont typeface="+mj-lt"/>
              <a:buNone/>
              <a:defRPr sz="5000" b="1">
                <a:latin typeface="+mj-lt"/>
              </a:defRPr>
            </a:lvl1pPr>
          </a:lstStyle>
          <a:p>
            <a:r>
              <a:rPr lang="fr-FR" dirty="0"/>
              <a:t>Titre page une ligne</a:t>
            </a:r>
          </a:p>
        </p:txBody>
      </p:sp>
      <p:sp>
        <p:nvSpPr>
          <p:cNvPr id="4" name="Espace réservé du contenu 3">
            <a:extLst>
              <a:ext uri="{FF2B5EF4-FFF2-40B4-BE49-F238E27FC236}">
                <a16:creationId xmlns:a16="http://schemas.microsoft.com/office/drawing/2014/main" id="{48ABF101-F0DE-40FA-8948-E6CCC43D55B4}"/>
              </a:ext>
            </a:extLst>
          </p:cNvPr>
          <p:cNvSpPr>
            <a:spLocks noGrp="1"/>
          </p:cNvSpPr>
          <p:nvPr>
            <p:ph sz="quarter" idx="14" hasCustomPrompt="1"/>
          </p:nvPr>
        </p:nvSpPr>
        <p:spPr>
          <a:xfrm>
            <a:off x="828869" y="1810139"/>
            <a:ext cx="5927536" cy="4252023"/>
          </a:xfrm>
        </p:spPr>
        <p:txBody>
          <a:bodyPr/>
          <a:lstStyle>
            <a:lvl1pPr marL="0" indent="0">
              <a:spcBef>
                <a:spcPts val="2000"/>
              </a:spcBef>
              <a:buFont typeface="Arial" panose="020B0604020202020204" pitchFamily="34" charset="0"/>
              <a:buNone/>
              <a:defRPr sz="2500" b="1"/>
            </a:lvl1pPr>
            <a:lvl4pPr marL="1657350" indent="-285750">
              <a:buFont typeface="Arial" panose="020B0604020202020204" pitchFamily="34" charset="0"/>
              <a:buChar char="•"/>
              <a:defRPr/>
            </a:lvl4pPr>
          </a:lstStyle>
          <a:p>
            <a:pPr lvl="0"/>
            <a:r>
              <a:rPr lang="fr-FR" dirty="0"/>
              <a:t>Sous-titre de la page</a:t>
            </a:r>
          </a:p>
        </p:txBody>
      </p:sp>
      <p:sp>
        <p:nvSpPr>
          <p:cNvPr id="12" name="Date Placeholder 3">
            <a:extLst>
              <a:ext uri="{FF2B5EF4-FFF2-40B4-BE49-F238E27FC236}">
                <a16:creationId xmlns:a16="http://schemas.microsoft.com/office/drawing/2014/main" id="{20E64FA6-38DE-4F7D-9F3B-AC297DE4125A}"/>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73B4F317-34BA-4E3C-98BC-09AC7961F387}" type="datetime1">
              <a:rPr lang="fr-FR" smtClean="0"/>
              <a:t>06/06/2023</a:t>
            </a:fld>
            <a:endParaRPr lang="fr-FR"/>
          </a:p>
        </p:txBody>
      </p:sp>
      <p:sp>
        <p:nvSpPr>
          <p:cNvPr id="16" name="Footer Placeholder 4">
            <a:extLst>
              <a:ext uri="{FF2B5EF4-FFF2-40B4-BE49-F238E27FC236}">
                <a16:creationId xmlns:a16="http://schemas.microsoft.com/office/drawing/2014/main" id="{3002DCD3-CF22-4C45-AE98-CB35CC0D3A82}"/>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
        <p:nvSpPr>
          <p:cNvPr id="17" name="Ellipse 16">
            <a:extLst>
              <a:ext uri="{FF2B5EF4-FFF2-40B4-BE49-F238E27FC236}">
                <a16:creationId xmlns:a16="http://schemas.microsoft.com/office/drawing/2014/main" id="{A0EE1706-212A-4D6C-9597-F2FC4F9FCA4E}"/>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252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s de textes">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48ABF101-F0DE-40FA-8948-E6CCC43D55B4}"/>
              </a:ext>
            </a:extLst>
          </p:cNvPr>
          <p:cNvSpPr>
            <a:spLocks noGrp="1"/>
          </p:cNvSpPr>
          <p:nvPr>
            <p:ph sz="quarter" idx="14" hasCustomPrompt="1"/>
          </p:nvPr>
        </p:nvSpPr>
        <p:spPr>
          <a:xfrm>
            <a:off x="838200" y="519408"/>
            <a:ext cx="10459239" cy="923728"/>
          </a:xfrm>
        </p:spPr>
        <p:txBody>
          <a:bodyPr/>
          <a:lstStyle>
            <a:lvl1pPr marL="0" indent="0">
              <a:spcBef>
                <a:spcPts val="2000"/>
              </a:spcBef>
              <a:buFont typeface="Arial" panose="020B0604020202020204" pitchFamily="34" charset="0"/>
              <a:buNone/>
              <a:defRPr sz="2500" b="1"/>
            </a:lvl1pPr>
            <a:lvl4pPr marL="1657350" indent="-285750">
              <a:buFont typeface="Arial" panose="020B0604020202020204" pitchFamily="34" charset="0"/>
              <a:buChar char="•"/>
              <a:defRPr/>
            </a:lvl4pPr>
          </a:lstStyle>
          <a:p>
            <a:pPr lvl="0"/>
            <a:r>
              <a:rPr lang="fr-FR" dirty="0"/>
              <a:t>Section du contenu en Calibri 25 gras avec 20 d’espacement d’interlignage avant</a:t>
            </a:r>
          </a:p>
        </p:txBody>
      </p:sp>
      <p:sp>
        <p:nvSpPr>
          <p:cNvPr id="3" name="Espace réservé du contenu 2">
            <a:extLst>
              <a:ext uri="{FF2B5EF4-FFF2-40B4-BE49-F238E27FC236}">
                <a16:creationId xmlns:a16="http://schemas.microsoft.com/office/drawing/2014/main" id="{1D3AC484-93A3-4675-AD45-084D3F639FAA}"/>
              </a:ext>
            </a:extLst>
          </p:cNvPr>
          <p:cNvSpPr>
            <a:spLocks noGrp="1"/>
          </p:cNvSpPr>
          <p:nvPr>
            <p:ph sz="quarter" idx="15" hasCustomPrompt="1"/>
          </p:nvPr>
        </p:nvSpPr>
        <p:spPr>
          <a:xfrm>
            <a:off x="838200" y="1783203"/>
            <a:ext cx="10459239" cy="765305"/>
          </a:xfrm>
        </p:spPr>
        <p:txBody>
          <a:bodyPr>
            <a:noAutofit/>
          </a:bodyPr>
          <a:lstStyle>
            <a:lvl1pPr marL="0" indent="0">
              <a:buNone/>
              <a:defRPr sz="2500"/>
            </a:lvl1pPr>
          </a:lstStyle>
          <a:p>
            <a:pPr lvl="0"/>
            <a:r>
              <a:rPr lang="fr-FR" dirty="0"/>
              <a:t>Texte du contenu en Calibri 25 normal avec 10 d’espacement d’interlignage avant</a:t>
            </a:r>
          </a:p>
        </p:txBody>
      </p:sp>
      <p:sp>
        <p:nvSpPr>
          <p:cNvPr id="16" name="Espace réservé du contenu 2">
            <a:extLst>
              <a:ext uri="{FF2B5EF4-FFF2-40B4-BE49-F238E27FC236}">
                <a16:creationId xmlns:a16="http://schemas.microsoft.com/office/drawing/2014/main" id="{366A71AA-C757-4370-998D-117149987324}"/>
              </a:ext>
            </a:extLst>
          </p:cNvPr>
          <p:cNvSpPr>
            <a:spLocks noGrp="1"/>
          </p:cNvSpPr>
          <p:nvPr>
            <p:ph sz="quarter" idx="16" hasCustomPrompt="1"/>
          </p:nvPr>
        </p:nvSpPr>
        <p:spPr>
          <a:xfrm>
            <a:off x="838200" y="2888575"/>
            <a:ext cx="10459239" cy="1489983"/>
          </a:xfrm>
        </p:spPr>
        <p:txBody>
          <a:bodyPr>
            <a:normAutofit/>
          </a:bodyPr>
          <a:lstStyle>
            <a:lvl1pPr marL="342900" indent="-342900">
              <a:buClr>
                <a:schemeClr val="accent3"/>
              </a:buClr>
              <a:buFont typeface="Arial" panose="020B0604020202020204" pitchFamily="34" charset="0"/>
              <a:buChar char="•"/>
              <a:defRPr sz="2500"/>
            </a:lvl1pPr>
            <a:lvl2pPr marL="685800" marR="0"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sz="1700"/>
            </a:lvl2pPr>
            <a:lvl3pPr>
              <a:defRPr sz="1400"/>
            </a:lvl3pPr>
          </a:lstStyle>
          <a:p>
            <a:pPr lvl="0"/>
            <a:r>
              <a:rPr lang="fr-FR" dirty="0"/>
              <a:t>Premier niveau Calibri 25 normal avec 15 d’espacement d’interlignage avant</a:t>
            </a:r>
          </a:p>
          <a:p>
            <a:pPr lvl="1"/>
            <a:r>
              <a:rPr lang="fr-FR" dirty="0"/>
              <a:t>Deuxième niveau Calibri 17 normal avec 5 d’espacement d’interlignage avant</a:t>
            </a:r>
          </a:p>
          <a:p>
            <a:pPr marL="1143000" marR="0" lvl="2"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fr-FR" dirty="0"/>
              <a:t>Troisième niveau Calibri 14 normal avec 5 d’espacement d’interlignage avant</a:t>
            </a:r>
          </a:p>
          <a:p>
            <a:pPr marL="342900" marR="0" lvl="0" indent="-2286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r>
              <a:rPr lang="fr-FR" dirty="0"/>
              <a:t>Premier niveau</a:t>
            </a:r>
          </a:p>
          <a:p>
            <a:pPr lvl="1"/>
            <a:endParaRPr lang="fr-FR" dirty="0"/>
          </a:p>
        </p:txBody>
      </p:sp>
      <p:sp>
        <p:nvSpPr>
          <p:cNvPr id="17" name="Espace réservé du contenu 2">
            <a:extLst>
              <a:ext uri="{FF2B5EF4-FFF2-40B4-BE49-F238E27FC236}">
                <a16:creationId xmlns:a16="http://schemas.microsoft.com/office/drawing/2014/main" id="{BB736349-762B-4C07-84A2-8658228521B4}"/>
              </a:ext>
            </a:extLst>
          </p:cNvPr>
          <p:cNvSpPr>
            <a:spLocks noGrp="1"/>
          </p:cNvSpPr>
          <p:nvPr>
            <p:ph sz="quarter" idx="17" hasCustomPrompt="1"/>
          </p:nvPr>
        </p:nvSpPr>
        <p:spPr>
          <a:xfrm>
            <a:off x="838200" y="4718626"/>
            <a:ext cx="10459239" cy="1200734"/>
          </a:xfrm>
        </p:spPr>
        <p:txBody>
          <a:bodyPr>
            <a:normAutofit/>
          </a:bodyPr>
          <a:lstStyle>
            <a:lvl1pPr marL="457200" indent="-457200">
              <a:buClr>
                <a:schemeClr val="accent3"/>
              </a:buClr>
              <a:buFont typeface="+mj-lt"/>
              <a:buAutoNum type="arabicPeriod"/>
              <a:defRPr sz="2500"/>
            </a:lvl1pPr>
            <a:lvl2pPr marL="800100" marR="0" indent="-34290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sz="1700"/>
            </a:lvl2pPr>
            <a:lvl3pPr marL="1257300" indent="-342900">
              <a:buFont typeface="+mj-lt"/>
              <a:buAutoNum type="arabicPeriod"/>
              <a:defRPr sz="1400"/>
            </a:lvl3pPr>
          </a:lstStyle>
          <a:p>
            <a:pPr lvl="0"/>
            <a:r>
              <a:rPr lang="fr-FR" dirty="0"/>
              <a:t>Premier niveau Calibri 25 normal avec 15 d’espacement d’interlignage avant</a:t>
            </a:r>
          </a:p>
          <a:p>
            <a:pPr lvl="1"/>
            <a:r>
              <a:rPr lang="fr-FR" dirty="0"/>
              <a:t>Deuxième niveau Calibri 17 normal avec 5 d’espacement d’interlignage avant</a:t>
            </a:r>
          </a:p>
          <a:p>
            <a:pPr lvl="0"/>
            <a:r>
              <a:rPr lang="fr-FR" dirty="0"/>
              <a:t>Premier niveau</a:t>
            </a:r>
          </a:p>
          <a:p>
            <a:pPr lvl="1"/>
            <a:endParaRPr lang="fr-FR" dirty="0"/>
          </a:p>
        </p:txBody>
      </p:sp>
      <p:sp>
        <p:nvSpPr>
          <p:cNvPr id="11" name="Date Placeholder 3">
            <a:extLst>
              <a:ext uri="{FF2B5EF4-FFF2-40B4-BE49-F238E27FC236}">
                <a16:creationId xmlns:a16="http://schemas.microsoft.com/office/drawing/2014/main" id="{87B2E6FE-090E-4A84-96B1-9CF35F77AD71}"/>
              </a:ext>
            </a:extLst>
          </p:cNvPr>
          <p:cNvSpPr>
            <a:spLocks noGrp="1"/>
          </p:cNvSpPr>
          <p:nvPr>
            <p:ph type="dt" sz="half" idx="2"/>
          </p:nvPr>
        </p:nvSpPr>
        <p:spPr>
          <a:xfrm>
            <a:off x="838200" y="6264716"/>
            <a:ext cx="2743200" cy="365125"/>
          </a:xfrm>
          <a:prstGeom prst="rect">
            <a:avLst/>
          </a:prstGeom>
        </p:spPr>
        <p:txBody>
          <a:bodyPr vert="horz" lIns="91440" tIns="45720" rIns="91440" bIns="45720" rtlCol="0" anchor="ctr"/>
          <a:lstStyle>
            <a:lvl1pPr algn="l">
              <a:defRPr sz="1200">
                <a:solidFill>
                  <a:schemeClr val="tx1"/>
                </a:solidFill>
              </a:defRPr>
            </a:lvl1pPr>
          </a:lstStyle>
          <a:p>
            <a:fld id="{77F5EECF-65C7-41B2-A1B3-4FC858D3B859}" type="datetime1">
              <a:rPr lang="fr-FR" smtClean="0"/>
              <a:t>06/06/2023</a:t>
            </a:fld>
            <a:endParaRPr lang="fr-FR"/>
          </a:p>
        </p:txBody>
      </p:sp>
      <p:sp>
        <p:nvSpPr>
          <p:cNvPr id="12" name="Footer Placeholder 4">
            <a:extLst>
              <a:ext uri="{FF2B5EF4-FFF2-40B4-BE49-F238E27FC236}">
                <a16:creationId xmlns:a16="http://schemas.microsoft.com/office/drawing/2014/main" id="{8538A051-D912-4C0D-9388-126103CDB9EC}"/>
              </a:ext>
            </a:extLst>
          </p:cNvPr>
          <p:cNvSpPr>
            <a:spLocks noGrp="1"/>
          </p:cNvSpPr>
          <p:nvPr>
            <p:ph type="ftr" sz="quarter" idx="3"/>
          </p:nvPr>
        </p:nvSpPr>
        <p:spPr>
          <a:xfrm>
            <a:off x="4038600" y="6264716"/>
            <a:ext cx="4114800" cy="365125"/>
          </a:xfrm>
          <a:prstGeom prst="rect">
            <a:avLst/>
          </a:prstGeom>
        </p:spPr>
        <p:txBody>
          <a:bodyPr vert="horz" lIns="91440" tIns="45720" rIns="91440" bIns="45720" rtlCol="0" anchor="ctr"/>
          <a:lstStyle>
            <a:lvl1pPr algn="ctr">
              <a:defRPr sz="1200" b="1">
                <a:solidFill>
                  <a:schemeClr val="tx1"/>
                </a:solidFill>
              </a:defRPr>
            </a:lvl1pPr>
          </a:lstStyle>
          <a:p>
            <a:r>
              <a:rPr lang="fr-FR"/>
              <a:t>CFE - CoDir du 20 février 2018</a:t>
            </a:r>
            <a:endParaRPr lang="fr-FR" dirty="0"/>
          </a:p>
        </p:txBody>
      </p:sp>
    </p:spTree>
    <p:extLst>
      <p:ext uri="{BB962C8B-B14F-4D97-AF65-F5344CB8AC3E}">
        <p14:creationId xmlns:p14="http://schemas.microsoft.com/office/powerpoint/2010/main" val="134160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9" name="Espace réservé de la date 8">
            <a:extLst>
              <a:ext uri="{FF2B5EF4-FFF2-40B4-BE49-F238E27FC236}">
                <a16:creationId xmlns:a16="http://schemas.microsoft.com/office/drawing/2014/main" id="{54E47DF1-EEBA-46AF-9890-D9E69F463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55B9E"/>
                </a:solidFill>
              </a:defRPr>
            </a:lvl1pPr>
          </a:lstStyle>
          <a:p>
            <a:fld id="{5589EC13-6745-4921-BEEB-31CD87EC9109}" type="datetime1">
              <a:rPr lang="fr-FR" smtClean="0"/>
              <a:t>06/06/2023</a:t>
            </a:fld>
            <a:endParaRPr lang="fr-FR" dirty="0"/>
          </a:p>
        </p:txBody>
      </p:sp>
      <p:sp>
        <p:nvSpPr>
          <p:cNvPr id="6" name="Ellipse 5">
            <a:extLst>
              <a:ext uri="{FF2B5EF4-FFF2-40B4-BE49-F238E27FC236}">
                <a16:creationId xmlns:a16="http://schemas.microsoft.com/office/drawing/2014/main" id="{71966894-2FCE-4169-BFAC-FCA113738459}"/>
              </a:ext>
            </a:extLst>
          </p:cNvPr>
          <p:cNvSpPr/>
          <p:nvPr userDrawn="1"/>
        </p:nvSpPr>
        <p:spPr>
          <a:xfrm>
            <a:off x="10917635" y="6250036"/>
            <a:ext cx="406855" cy="406855"/>
          </a:xfrm>
          <a:prstGeom prst="ellipse">
            <a:avLst/>
          </a:prstGeom>
          <a:solidFill>
            <a:srgbClr val="055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3">
            <a:extLst>
              <a:ext uri="{FF2B5EF4-FFF2-40B4-BE49-F238E27FC236}">
                <a16:creationId xmlns:a16="http://schemas.microsoft.com/office/drawing/2014/main" id="{B663C21C-993B-4634-AAFE-8880F1188CD8}"/>
              </a:ext>
            </a:extLst>
          </p:cNvPr>
          <p:cNvSpPr>
            <a:spLocks noGrp="1"/>
          </p:cNvSpPr>
          <p:nvPr>
            <p:ph type="sldNum" sz="quarter" idx="4"/>
          </p:nvPr>
        </p:nvSpPr>
        <p:spPr>
          <a:xfrm>
            <a:off x="10934302" y="6331248"/>
            <a:ext cx="406855" cy="261328"/>
          </a:xfrm>
          <a:prstGeom prst="rect">
            <a:avLst/>
          </a:prstGeom>
        </p:spPr>
        <p:txBody>
          <a:bodyPr vert="horz" lIns="0" tIns="0" rIns="0" bIns="0" rtlCol="0" anchor="ctr"/>
          <a:lstStyle>
            <a:lvl1pPr algn="ctr">
              <a:defRPr sz="1600" b="1">
                <a:solidFill>
                  <a:schemeClr val="bg1"/>
                </a:solidFill>
              </a:defRPr>
            </a:lvl1pPr>
          </a:lstStyle>
          <a:p>
            <a:fld id="{57C99C6E-694B-4415-9D59-85F819326276}" type="slidenum">
              <a:rPr lang="fr-FR" smtClean="0"/>
              <a:pPr/>
              <a:t>‹N°›</a:t>
            </a:fld>
            <a:endParaRPr lang="fr-FR" dirty="0"/>
          </a:p>
        </p:txBody>
      </p:sp>
    </p:spTree>
    <p:extLst>
      <p:ext uri="{BB962C8B-B14F-4D97-AF65-F5344CB8AC3E}">
        <p14:creationId xmlns:p14="http://schemas.microsoft.com/office/powerpoint/2010/main" val="1014586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85" r:id="rId5"/>
    <p:sldLayoutId id="2147483676" r:id="rId6"/>
    <p:sldLayoutId id="2147483686" r:id="rId7"/>
    <p:sldLayoutId id="2147483687" r:id="rId8"/>
    <p:sldLayoutId id="2147483688" r:id="rId9"/>
    <p:sldLayoutId id="2147483689" r:id="rId10"/>
    <p:sldLayoutId id="2147483690" r:id="rId11"/>
    <p:sldLayoutId id="2147483702" r:id="rId12"/>
  </p:sldLayoutIdLst>
  <p:hf hdr="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
          <a:schemeClr val="accent3"/>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242666"/>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8" name="Espace réservé du pied de page 7">
            <a:extLst>
              <a:ext uri="{FF2B5EF4-FFF2-40B4-BE49-F238E27FC236}">
                <a16:creationId xmlns:a16="http://schemas.microsoft.com/office/drawing/2014/main" id="{1519CEBC-B1F1-41EF-BF21-A8689BE44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defRPr>
            </a:lvl1pPr>
          </a:lstStyle>
          <a:p>
            <a:endParaRPr lang="fr-FR" dirty="0"/>
          </a:p>
        </p:txBody>
      </p:sp>
      <p:sp>
        <p:nvSpPr>
          <p:cNvPr id="9" name="Espace réservé de la date 8">
            <a:extLst>
              <a:ext uri="{FF2B5EF4-FFF2-40B4-BE49-F238E27FC236}">
                <a16:creationId xmlns:a16="http://schemas.microsoft.com/office/drawing/2014/main" id="{54E47DF1-EEBA-46AF-9890-D9E69F463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55B9E"/>
                </a:solidFill>
              </a:defRPr>
            </a:lvl1pPr>
          </a:lstStyle>
          <a:p>
            <a:fld id="{5589EC13-6745-4921-BEEB-31CD87EC9109}" type="datetime1">
              <a:rPr lang="fr-FR" smtClean="0"/>
              <a:t>06/06/2023</a:t>
            </a:fld>
            <a:endParaRPr lang="fr-FR" dirty="0"/>
          </a:p>
        </p:txBody>
      </p:sp>
    </p:spTree>
    <p:extLst>
      <p:ext uri="{BB962C8B-B14F-4D97-AF65-F5344CB8AC3E}">
        <p14:creationId xmlns:p14="http://schemas.microsoft.com/office/powerpoint/2010/main" val="32985426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hdr="0"/>
  <p:txStyles>
    <p:title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
          <a:schemeClr val="accent3"/>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7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mailto:authorization@vyv-iv.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2.jp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infoexpat@cfe.fr" TargetMode="External"/><Relationship Id="rId7" Type="http://schemas.openxmlformats.org/officeDocument/2006/relationships/image" Target="../media/image48.png"/><Relationship Id="rId12" Type="http://schemas.openxmlformats.org/officeDocument/2006/relationships/hyperlink" Target="https://twitter.com/CFE_com" TargetMode="External"/><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hyperlink" Target="http://www.cfe.fr/contactez-nous-en-ligne" TargetMode="External"/><Relationship Id="rId11" Type="http://schemas.openxmlformats.org/officeDocument/2006/relationships/hyperlink" Target="https://www.linkedin.com/company/caissedesfrancaisdeletranger/?viewAsMember=true" TargetMode="External"/><Relationship Id="rId5" Type="http://schemas.openxmlformats.org/officeDocument/2006/relationships/image" Target="../media/image47.png"/><Relationship Id="rId10" Type="http://schemas.openxmlformats.org/officeDocument/2006/relationships/hyperlink" Target="https://www.facebook.com/Caisse-des-Fran%C3%A7ais-de-lEtranger-CFE-146137088778333/" TargetMode="External"/><Relationship Id="rId4" Type="http://schemas.openxmlformats.org/officeDocument/2006/relationships/image" Target="../media/image46.pn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F0084BF-7E6C-4F46-BCCA-FC129C9DC94D}"/>
              </a:ext>
            </a:extLst>
          </p:cNvPr>
          <p:cNvSpPr>
            <a:spLocks noGrp="1"/>
          </p:cNvSpPr>
          <p:nvPr>
            <p:ph type="title"/>
          </p:nvPr>
        </p:nvSpPr>
        <p:spPr>
          <a:xfrm>
            <a:off x="831850" y="3225538"/>
            <a:ext cx="10515600" cy="1428758"/>
          </a:xfrm>
        </p:spPr>
        <p:txBody>
          <a:bodyPr>
            <a:noAutofit/>
          </a:bodyPr>
          <a:lstStyle/>
          <a:p>
            <a:r>
              <a:rPr lang="fr-FR" sz="4000" dirty="0"/>
              <a:t>La Caisse des Français de l’Etranger (CFE)</a:t>
            </a:r>
            <a:br>
              <a:rPr lang="fr-FR" sz="4000" dirty="0"/>
            </a:br>
            <a:r>
              <a:rPr lang="fr-FR" sz="2400" b="0" i="1" dirty="0"/>
              <a:t>Visioconférence de présentation élus / OLES du 05/06/23</a:t>
            </a:r>
            <a:endParaRPr lang="fr-FR" sz="3200" b="0" i="1" dirty="0"/>
          </a:p>
        </p:txBody>
      </p:sp>
    </p:spTree>
    <p:extLst>
      <p:ext uri="{BB962C8B-B14F-4D97-AF65-F5344CB8AC3E}">
        <p14:creationId xmlns:p14="http://schemas.microsoft.com/office/powerpoint/2010/main" val="14826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82E78-8C44-CC78-D633-02720C4E8B81}"/>
              </a:ext>
            </a:extLst>
          </p:cNvPr>
          <p:cNvSpPr>
            <a:spLocks noGrp="1"/>
          </p:cNvSpPr>
          <p:nvPr>
            <p:ph type="title"/>
          </p:nvPr>
        </p:nvSpPr>
        <p:spPr/>
        <p:txBody>
          <a:bodyPr>
            <a:normAutofit fontScale="90000"/>
          </a:bodyPr>
          <a:lstStyle/>
          <a:p>
            <a:r>
              <a:rPr lang="fr-FR" dirty="0"/>
              <a:t>Nos nouvelles garanties : </a:t>
            </a:r>
            <a:r>
              <a:rPr lang="fr-FR" sz="3733" dirty="0"/>
              <a:t>répartition par zones</a:t>
            </a:r>
            <a:endParaRPr lang="fr-FR" dirty="0"/>
          </a:p>
        </p:txBody>
      </p:sp>
      <p:sp>
        <p:nvSpPr>
          <p:cNvPr id="4" name="Espace réservé de la date 3">
            <a:extLst>
              <a:ext uri="{FF2B5EF4-FFF2-40B4-BE49-F238E27FC236}">
                <a16:creationId xmlns:a16="http://schemas.microsoft.com/office/drawing/2014/main" id="{BDDDDAF4-E759-7467-1CD8-CAE76718B24A}"/>
              </a:ext>
            </a:extLst>
          </p:cNvPr>
          <p:cNvSpPr>
            <a:spLocks noGrp="1"/>
          </p:cNvSpPr>
          <p:nvPr>
            <p:ph type="dt" sz="half" idx="2"/>
          </p:nvPr>
        </p:nvSpPr>
        <p:spPr/>
        <p:txBody>
          <a:bodyPr/>
          <a:lstStyle/>
          <a:p>
            <a:fld id="{B76C776A-2184-4F7F-98C0-1954649AA9E9}" type="datetime1">
              <a:rPr lang="fr-FR" smtClean="0"/>
              <a:t>06/06/2023</a:t>
            </a:fld>
            <a:endParaRPr lang="fr-FR"/>
          </a:p>
        </p:txBody>
      </p:sp>
      <p:sp>
        <p:nvSpPr>
          <p:cNvPr id="6" name="Espace réservé du numéro de diapositive 5">
            <a:extLst>
              <a:ext uri="{FF2B5EF4-FFF2-40B4-BE49-F238E27FC236}">
                <a16:creationId xmlns:a16="http://schemas.microsoft.com/office/drawing/2014/main" id="{4D337CDE-A9C1-EF9C-979C-7AC973694F75}"/>
              </a:ext>
            </a:extLst>
          </p:cNvPr>
          <p:cNvSpPr>
            <a:spLocks noGrp="1"/>
          </p:cNvSpPr>
          <p:nvPr>
            <p:ph type="sldNum" sz="quarter" idx="4"/>
          </p:nvPr>
        </p:nvSpPr>
        <p:spPr/>
        <p:txBody>
          <a:bodyPr/>
          <a:lstStyle/>
          <a:p>
            <a:fld id="{57C99C6E-694B-4415-9D59-85F819326276}" type="slidenum">
              <a:rPr lang="fr-FR" smtClean="0"/>
              <a:pPr/>
              <a:t>10</a:t>
            </a:fld>
            <a:endParaRPr lang="fr-FR" dirty="0"/>
          </a:p>
        </p:txBody>
      </p:sp>
      <p:pic>
        <p:nvPicPr>
          <p:cNvPr id="5" name="Image 4" descr="Une image contenant texte, carte, atlas&#10;&#10;Description générée automatiquement">
            <a:extLst>
              <a:ext uri="{FF2B5EF4-FFF2-40B4-BE49-F238E27FC236}">
                <a16:creationId xmlns:a16="http://schemas.microsoft.com/office/drawing/2014/main" id="{4D75101D-FBAC-9CCE-D1BD-B76A8EB0B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29" y="973695"/>
            <a:ext cx="9259592" cy="5506218"/>
          </a:xfrm>
          <a:prstGeom prst="rect">
            <a:avLst/>
          </a:prstGeom>
        </p:spPr>
      </p:pic>
    </p:spTree>
    <p:extLst>
      <p:ext uri="{BB962C8B-B14F-4D97-AF65-F5344CB8AC3E}">
        <p14:creationId xmlns:p14="http://schemas.microsoft.com/office/powerpoint/2010/main" val="83103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B7CDF-EC03-C10C-8C0A-FE67EC51BD35}"/>
              </a:ext>
            </a:extLst>
          </p:cNvPr>
          <p:cNvSpPr>
            <a:spLocks noGrp="1"/>
          </p:cNvSpPr>
          <p:nvPr>
            <p:ph type="title"/>
          </p:nvPr>
        </p:nvSpPr>
        <p:spPr>
          <a:xfrm>
            <a:off x="838199" y="265562"/>
            <a:ext cx="11437189" cy="923330"/>
          </a:xfrm>
        </p:spPr>
        <p:txBody>
          <a:bodyPr>
            <a:normAutofit/>
          </a:bodyPr>
          <a:lstStyle/>
          <a:p>
            <a:pPr marL="0" indent="0">
              <a:buNone/>
            </a:pPr>
            <a:r>
              <a:rPr lang="fr-FR" sz="5400" dirty="0"/>
              <a:t>Consultation tableau des garanties</a:t>
            </a:r>
            <a:endParaRPr lang="fr-FR" dirty="0"/>
          </a:p>
        </p:txBody>
      </p:sp>
      <p:sp>
        <p:nvSpPr>
          <p:cNvPr id="4" name="Espace réservé de la date 3">
            <a:extLst>
              <a:ext uri="{FF2B5EF4-FFF2-40B4-BE49-F238E27FC236}">
                <a16:creationId xmlns:a16="http://schemas.microsoft.com/office/drawing/2014/main" id="{C6C894D3-66D8-7CE3-5875-1CFECC033FAA}"/>
              </a:ext>
            </a:extLst>
          </p:cNvPr>
          <p:cNvSpPr>
            <a:spLocks noGrp="1"/>
          </p:cNvSpPr>
          <p:nvPr>
            <p:ph type="dt" sz="half" idx="2"/>
          </p:nvPr>
        </p:nvSpPr>
        <p:spPr/>
        <p:txBody>
          <a:bodyPr/>
          <a:lstStyle/>
          <a:p>
            <a:fld id="{686AF338-EB85-49EF-A320-4DF9872F6C5D}" type="datetime1">
              <a:rPr lang="fr-FR" smtClean="0"/>
              <a:t>06/06/2023</a:t>
            </a:fld>
            <a:endParaRPr lang="fr-FR"/>
          </a:p>
        </p:txBody>
      </p:sp>
      <p:sp>
        <p:nvSpPr>
          <p:cNvPr id="5" name="Espace réservé du numéro de diapositive 4">
            <a:extLst>
              <a:ext uri="{FF2B5EF4-FFF2-40B4-BE49-F238E27FC236}">
                <a16:creationId xmlns:a16="http://schemas.microsoft.com/office/drawing/2014/main" id="{DD4FD2A1-02C3-0A7F-5AF6-0A4E82F49ADD}"/>
              </a:ext>
            </a:extLst>
          </p:cNvPr>
          <p:cNvSpPr>
            <a:spLocks noGrp="1"/>
          </p:cNvSpPr>
          <p:nvPr>
            <p:ph type="sldNum" sz="quarter" idx="4"/>
          </p:nvPr>
        </p:nvSpPr>
        <p:spPr/>
        <p:txBody>
          <a:bodyPr/>
          <a:lstStyle/>
          <a:p>
            <a:fld id="{57C99C6E-694B-4415-9D59-85F819326276}" type="slidenum">
              <a:rPr lang="fr-FR" smtClean="0"/>
              <a:pPr/>
              <a:t>11</a:t>
            </a:fld>
            <a:endParaRPr lang="fr-FR" dirty="0"/>
          </a:p>
        </p:txBody>
      </p:sp>
      <p:pic>
        <p:nvPicPr>
          <p:cNvPr id="7" name="Image 6">
            <a:extLst>
              <a:ext uri="{FF2B5EF4-FFF2-40B4-BE49-F238E27FC236}">
                <a16:creationId xmlns:a16="http://schemas.microsoft.com/office/drawing/2014/main" id="{C35193E8-1B78-8AA3-A462-815D2CFAC749}"/>
              </a:ext>
            </a:extLst>
          </p:cNvPr>
          <p:cNvPicPr>
            <a:picLocks noChangeAspect="1"/>
          </p:cNvPicPr>
          <p:nvPr/>
        </p:nvPicPr>
        <p:blipFill>
          <a:blip r:embed="rId2"/>
          <a:stretch>
            <a:fillRect/>
          </a:stretch>
        </p:blipFill>
        <p:spPr>
          <a:xfrm>
            <a:off x="1214168" y="1536520"/>
            <a:ext cx="5105400" cy="44386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ZoneTexte 7">
            <a:extLst>
              <a:ext uri="{FF2B5EF4-FFF2-40B4-BE49-F238E27FC236}">
                <a16:creationId xmlns:a16="http://schemas.microsoft.com/office/drawing/2014/main" id="{73696EF5-53DA-F848-6D58-577883976F2C}"/>
              </a:ext>
            </a:extLst>
          </p:cNvPr>
          <p:cNvSpPr txBox="1"/>
          <p:nvPr/>
        </p:nvSpPr>
        <p:spPr>
          <a:xfrm>
            <a:off x="7271133" y="1983036"/>
            <a:ext cx="3867149" cy="646331"/>
          </a:xfrm>
          <a:prstGeom prst="rect">
            <a:avLst/>
          </a:prstGeom>
          <a:noFill/>
        </p:spPr>
        <p:txBody>
          <a:bodyPr wrap="none" rtlCol="0">
            <a:spAutoFit/>
          </a:bodyPr>
          <a:lstStyle/>
          <a:p>
            <a:r>
              <a:rPr lang="fr-FR" b="1" dirty="0"/>
              <a:t>Disponibles sur le site dans la rubrique</a:t>
            </a:r>
          </a:p>
          <a:p>
            <a:r>
              <a:rPr lang="fr-FR" b="1" dirty="0"/>
              <a:t>« Documents clés »</a:t>
            </a:r>
          </a:p>
        </p:txBody>
      </p:sp>
    </p:spTree>
    <p:extLst>
      <p:ext uri="{BB962C8B-B14F-4D97-AF65-F5344CB8AC3E}">
        <p14:creationId xmlns:p14="http://schemas.microsoft.com/office/powerpoint/2010/main" val="3579788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5247DA-87C5-4395-8E60-0EFB8B631A58}"/>
              </a:ext>
            </a:extLst>
          </p:cNvPr>
          <p:cNvSpPr>
            <a:spLocks noGrp="1"/>
          </p:cNvSpPr>
          <p:nvPr>
            <p:ph type="title"/>
          </p:nvPr>
        </p:nvSpPr>
        <p:spPr>
          <a:xfrm>
            <a:off x="5164412" y="1784744"/>
            <a:ext cx="6591550" cy="2660721"/>
          </a:xfrm>
        </p:spPr>
        <p:txBody>
          <a:bodyPr>
            <a:normAutofit/>
          </a:bodyPr>
          <a:lstStyle/>
          <a:p>
            <a:r>
              <a:rPr lang="fr-FR" dirty="0"/>
              <a:t>Tiers payant</a:t>
            </a:r>
            <a:br>
              <a:rPr lang="fr-FR" dirty="0">
                <a:solidFill>
                  <a:srgbClr val="FF0000"/>
                </a:solidFill>
              </a:rPr>
            </a:br>
            <a:r>
              <a:rPr lang="fr-FR" dirty="0">
                <a:solidFill>
                  <a:schemeClr val="accent3"/>
                </a:solidFill>
              </a:rPr>
              <a:t>hospitalier</a:t>
            </a:r>
          </a:p>
        </p:txBody>
      </p:sp>
      <p:sp>
        <p:nvSpPr>
          <p:cNvPr id="10" name="Espace réservé du numéro de diapositive 2">
            <a:extLst>
              <a:ext uri="{FF2B5EF4-FFF2-40B4-BE49-F238E27FC236}">
                <a16:creationId xmlns:a16="http://schemas.microsoft.com/office/drawing/2014/main" id="{5B265D09-19BF-42E6-A804-2C625161BB2D}"/>
              </a:ext>
            </a:extLst>
          </p:cNvPr>
          <p:cNvSpPr txBox="1">
            <a:spLocks/>
          </p:cNvSpPr>
          <p:nvPr/>
        </p:nvSpPr>
        <p:spPr>
          <a:xfrm>
            <a:off x="10889166" y="6264715"/>
            <a:ext cx="463217" cy="365125"/>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36BE22-8145-44D8-B7E6-422CB817337B}" type="slidenum">
              <a:rPr lang="fr-FR" smtClean="0"/>
              <a:pPr/>
              <a:t>12</a:t>
            </a:fld>
            <a:endParaRPr lang="fr-FR" dirty="0"/>
          </a:p>
        </p:txBody>
      </p:sp>
      <p:pic>
        <p:nvPicPr>
          <p:cNvPr id="6" name="Espace réservé pour une image  5">
            <a:extLst>
              <a:ext uri="{FF2B5EF4-FFF2-40B4-BE49-F238E27FC236}">
                <a16:creationId xmlns:a16="http://schemas.microsoft.com/office/drawing/2014/main" id="{1F34F610-89D3-4F97-9C9E-52174A10152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03" r="27703"/>
          <a:stretch>
            <a:fillRect/>
          </a:stretch>
        </p:blipFill>
        <p:spPr/>
      </p:pic>
    </p:spTree>
    <p:extLst>
      <p:ext uri="{BB962C8B-B14F-4D97-AF65-F5344CB8AC3E}">
        <p14:creationId xmlns:p14="http://schemas.microsoft.com/office/powerpoint/2010/main" val="110853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43133" y="228159"/>
            <a:ext cx="10509250" cy="923330"/>
          </a:xfrm>
        </p:spPr>
        <p:txBody>
          <a:bodyPr>
            <a:normAutofit/>
          </a:bodyPr>
          <a:lstStyle/>
          <a:p>
            <a:r>
              <a:rPr lang="fr-FR" dirty="0">
                <a:solidFill>
                  <a:schemeClr val="tx2"/>
                </a:solidFill>
              </a:rPr>
              <a:t>Tiers </a:t>
            </a:r>
            <a:r>
              <a:rPr lang="fr-FR" dirty="0">
                <a:solidFill>
                  <a:srgbClr val="055B9E"/>
                </a:solidFill>
              </a:rPr>
              <a:t>payant hospitalier : </a:t>
            </a:r>
            <a:r>
              <a:rPr lang="fr-FR" dirty="0">
                <a:solidFill>
                  <a:schemeClr val="accent3"/>
                </a:solidFill>
              </a:rPr>
              <a:t>principe</a:t>
            </a:r>
          </a:p>
        </p:txBody>
      </p:sp>
      <p:sp>
        <p:nvSpPr>
          <p:cNvPr id="8" name="Rectangle 7">
            <a:extLst>
              <a:ext uri="{FF2B5EF4-FFF2-40B4-BE49-F238E27FC236}">
                <a16:creationId xmlns:a16="http://schemas.microsoft.com/office/drawing/2014/main" id="{3F8549C5-C3A6-40C2-9F61-86FA91555DF2}"/>
              </a:ext>
            </a:extLst>
          </p:cNvPr>
          <p:cNvSpPr/>
          <p:nvPr/>
        </p:nvSpPr>
        <p:spPr>
          <a:xfrm>
            <a:off x="1073331" y="1368964"/>
            <a:ext cx="9205692" cy="4939814"/>
          </a:xfrm>
          <a:prstGeom prst="rect">
            <a:avLst/>
          </a:prstGeom>
        </p:spPr>
        <p:txBody>
          <a:bodyPr wrap="square">
            <a:spAutoFit/>
          </a:bodyPr>
          <a:lstStyle/>
          <a:p>
            <a:pPr marL="342900" indent="-342900">
              <a:buClr>
                <a:srgbClr val="FF0000"/>
              </a:buClr>
              <a:buFont typeface="Arial" panose="020B0604020202020204" pitchFamily="34" charset="0"/>
              <a:buChar char="•"/>
            </a:pPr>
            <a:r>
              <a:rPr lang="fr-FR" sz="2000" b="1" dirty="0"/>
              <a:t>Contexte</a:t>
            </a:r>
          </a:p>
          <a:p>
            <a:endParaRPr lang="fr-FR" dirty="0"/>
          </a:p>
          <a:p>
            <a:pPr marL="742950" lvl="1" indent="-285750">
              <a:buClr>
                <a:srgbClr val="FF0000"/>
              </a:buClr>
              <a:buFont typeface="Arial" panose="020B0604020202020204" pitchFamily="34" charset="0"/>
              <a:buChar char="•"/>
            </a:pPr>
            <a:r>
              <a:rPr lang="fr-FR" dirty="0"/>
              <a:t>Les anciennes conventions hospitalières avec des établissements de soins ont été remplacées en 2020 par un dispositif unifié géré par un </a:t>
            </a:r>
            <a:r>
              <a:rPr lang="fr-FR" dirty="0" err="1"/>
              <a:t>Assisteur</a:t>
            </a:r>
            <a:r>
              <a:rPr lang="fr-FR" dirty="0"/>
              <a:t> pour le compte de la CFE.</a:t>
            </a:r>
          </a:p>
          <a:p>
            <a:pPr marL="742950" lvl="1" indent="-285750">
              <a:buClr>
                <a:srgbClr val="FF0000"/>
              </a:buClr>
              <a:buFont typeface="Arial" panose="020B0604020202020204" pitchFamily="34" charset="0"/>
              <a:buChar char="•"/>
            </a:pPr>
            <a:endParaRPr lang="fr-FR" dirty="0"/>
          </a:p>
          <a:p>
            <a:pPr marL="742950" lvl="1" indent="-285750">
              <a:buClr>
                <a:srgbClr val="FF0000"/>
              </a:buClr>
              <a:buFont typeface="Arial" panose="020B0604020202020204" pitchFamily="34" charset="0"/>
              <a:buChar char="•"/>
            </a:pPr>
            <a:r>
              <a:rPr lang="fr-FR" dirty="0"/>
              <a:t>Il concerne 4 zones géographiques et un accès à plus de 290 établissements :</a:t>
            </a:r>
          </a:p>
          <a:p>
            <a:pPr marL="1657350" lvl="3" indent="-285750">
              <a:lnSpc>
                <a:spcPct val="150000"/>
              </a:lnSpc>
              <a:buFont typeface="Courier New" panose="02070309020205020404" pitchFamily="49" charset="0"/>
              <a:buChar char="o"/>
            </a:pPr>
            <a:r>
              <a:rPr lang="fr-FR" dirty="0"/>
              <a:t>Afrique : pays CFA + Mauritanie, Maroc, Tunisie, Algérie (</a:t>
            </a:r>
            <a:r>
              <a:rPr lang="fr-FR" b="1" dirty="0"/>
              <a:t>VYV IA)</a:t>
            </a:r>
          </a:p>
          <a:p>
            <a:pPr marL="1657350" lvl="3" indent="-285750">
              <a:lnSpc>
                <a:spcPct val="150000"/>
              </a:lnSpc>
              <a:buFont typeface="Courier New" panose="02070309020205020404" pitchFamily="49" charset="0"/>
              <a:buChar char="o"/>
            </a:pPr>
            <a:r>
              <a:rPr lang="fr-FR" dirty="0"/>
              <a:t>Indien : Madagascar, Maurice (</a:t>
            </a:r>
            <a:r>
              <a:rPr lang="fr-FR" b="1" dirty="0"/>
              <a:t>MSH/AXA)</a:t>
            </a:r>
          </a:p>
          <a:p>
            <a:pPr marL="1657350" lvl="3" indent="-285750">
              <a:lnSpc>
                <a:spcPct val="150000"/>
              </a:lnSpc>
              <a:buFont typeface="Courier New" panose="02070309020205020404" pitchFamily="49" charset="0"/>
              <a:buChar char="o"/>
            </a:pPr>
            <a:r>
              <a:rPr lang="fr-FR" dirty="0"/>
              <a:t>Moyen Orient : Liban, Jordanie, Egypte (</a:t>
            </a:r>
            <a:r>
              <a:rPr lang="fr-FR" b="1" dirty="0"/>
              <a:t>VYV IA)</a:t>
            </a:r>
          </a:p>
          <a:p>
            <a:pPr marL="1657350" lvl="3" indent="-285750">
              <a:lnSpc>
                <a:spcPct val="150000"/>
              </a:lnSpc>
              <a:buFont typeface="Courier New" panose="02070309020205020404" pitchFamily="49" charset="0"/>
              <a:buChar char="o"/>
            </a:pPr>
            <a:r>
              <a:rPr lang="fr-FR" dirty="0"/>
              <a:t>Asean 9 : Asean hors Singapour (</a:t>
            </a:r>
            <a:r>
              <a:rPr lang="fr-FR" b="1" dirty="0"/>
              <a:t>VYV IA)</a:t>
            </a:r>
          </a:p>
          <a:p>
            <a:pPr marL="1657350" lvl="3" indent="-285750">
              <a:lnSpc>
                <a:spcPct val="150000"/>
              </a:lnSpc>
              <a:buFont typeface="Courier New" panose="02070309020205020404" pitchFamily="49" charset="0"/>
              <a:buChar char="o"/>
            </a:pPr>
            <a:r>
              <a:rPr lang="fr-FR" dirty="0"/>
              <a:t>Amérique : République dominicaine </a:t>
            </a:r>
            <a:r>
              <a:rPr lang="fr-FR" b="1" dirty="0"/>
              <a:t>(VYV IA)</a:t>
            </a:r>
          </a:p>
          <a:p>
            <a:pPr marL="742950" lvl="1" indent="-285750">
              <a:buClr>
                <a:srgbClr val="FF0000"/>
              </a:buClr>
              <a:buFont typeface="Arial" panose="020B0604020202020204" pitchFamily="34" charset="0"/>
              <a:buChar char="•"/>
            </a:pPr>
            <a:r>
              <a:rPr lang="fr-FR" dirty="0"/>
              <a:t>Avec des taux de prise en charge à 100 % ou 80% </a:t>
            </a:r>
            <a:r>
              <a:rPr lang="fr-FR" dirty="0">
                <a:solidFill>
                  <a:srgbClr val="FF0000"/>
                </a:solidFill>
              </a:rPr>
              <a:t>des frais réels</a:t>
            </a:r>
            <a:r>
              <a:rPr lang="fr-FR" dirty="0"/>
              <a:t> en fonction des pays (Z1 ou Z2) et une prestation </a:t>
            </a:r>
            <a:r>
              <a:rPr lang="fr-FR" dirty="0">
                <a:solidFill>
                  <a:srgbClr val="FF0000"/>
                </a:solidFill>
              </a:rPr>
              <a:t>d’assistance/rapatriement</a:t>
            </a:r>
            <a:r>
              <a:rPr lang="fr-FR" dirty="0"/>
              <a:t>.</a:t>
            </a:r>
          </a:p>
          <a:p>
            <a:pPr>
              <a:buClr>
                <a:srgbClr val="FF0000"/>
              </a:buClr>
            </a:pPr>
            <a:endParaRPr lang="fr-FR" sz="1600" dirty="0"/>
          </a:p>
        </p:txBody>
      </p:sp>
      <p:sp>
        <p:nvSpPr>
          <p:cNvPr id="2" name="Google Shape;291;p14">
            <a:extLst>
              <a:ext uri="{FF2B5EF4-FFF2-40B4-BE49-F238E27FC236}">
                <a16:creationId xmlns:a16="http://schemas.microsoft.com/office/drawing/2014/main" id="{09B6E6B2-3353-2572-5ED3-868636354499}"/>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13</a:t>
            </a:fld>
            <a:endParaRPr lang="fr-FR" b="1" dirty="0">
              <a:solidFill>
                <a:schemeClr val="bg1"/>
              </a:solidFill>
            </a:endParaRPr>
          </a:p>
        </p:txBody>
      </p:sp>
    </p:spTree>
    <p:extLst>
      <p:ext uri="{BB962C8B-B14F-4D97-AF65-F5344CB8AC3E}">
        <p14:creationId xmlns:p14="http://schemas.microsoft.com/office/powerpoint/2010/main" val="218409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dirty="0"/>
          </a:p>
        </p:txBody>
      </p:sp>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38200" y="228159"/>
            <a:ext cx="10509250" cy="923330"/>
          </a:xfrm>
        </p:spPr>
        <p:txBody>
          <a:bodyPr>
            <a:normAutofit/>
          </a:bodyPr>
          <a:lstStyle/>
          <a:p>
            <a:r>
              <a:rPr lang="fr-FR" dirty="0">
                <a:solidFill>
                  <a:schemeClr val="tx2"/>
                </a:solidFill>
              </a:rPr>
              <a:t>Tiers </a:t>
            </a:r>
            <a:r>
              <a:rPr lang="fr-FR" dirty="0">
                <a:solidFill>
                  <a:srgbClr val="055B9E"/>
                </a:solidFill>
              </a:rPr>
              <a:t>payant hospitalier</a:t>
            </a:r>
            <a:endParaRPr lang="fr-FR" dirty="0">
              <a:solidFill>
                <a:srgbClr val="FF0000"/>
              </a:solidFill>
            </a:endParaRPr>
          </a:p>
        </p:txBody>
      </p:sp>
      <p:sp>
        <p:nvSpPr>
          <p:cNvPr id="8" name="Rectangle 7">
            <a:extLst>
              <a:ext uri="{FF2B5EF4-FFF2-40B4-BE49-F238E27FC236}">
                <a16:creationId xmlns:a16="http://schemas.microsoft.com/office/drawing/2014/main" id="{3F8549C5-C3A6-40C2-9F61-86FA91555DF2}"/>
              </a:ext>
            </a:extLst>
          </p:cNvPr>
          <p:cNvSpPr/>
          <p:nvPr/>
        </p:nvSpPr>
        <p:spPr>
          <a:xfrm>
            <a:off x="4766993" y="1662778"/>
            <a:ext cx="7156524" cy="3139321"/>
          </a:xfrm>
          <a:prstGeom prst="rect">
            <a:avLst/>
          </a:prstGeom>
        </p:spPr>
        <p:txBody>
          <a:bodyPr wrap="square">
            <a:spAutoFit/>
          </a:bodyPr>
          <a:lstStyle/>
          <a:p>
            <a:endParaRPr lang="fr-FR" dirty="0"/>
          </a:p>
          <a:p>
            <a:pPr marL="285750" indent="-285750">
              <a:buClr>
                <a:srgbClr val="FF0000"/>
              </a:buClr>
              <a:buFont typeface="Arial" panose="020B0604020202020204" pitchFamily="34" charset="0"/>
              <a:buChar char="•"/>
            </a:pPr>
            <a:r>
              <a:rPr lang="fr-FR" dirty="0"/>
              <a:t>Cette offre est ouverte aux </a:t>
            </a:r>
            <a:r>
              <a:rPr lang="fr-FR" dirty="0">
                <a:solidFill>
                  <a:srgbClr val="FF0000"/>
                </a:solidFill>
              </a:rPr>
              <a:t>individuels non couverts par une complémentaire partenaire CFE</a:t>
            </a:r>
            <a:r>
              <a:rPr lang="fr-FR" dirty="0"/>
              <a:t>. </a:t>
            </a:r>
          </a:p>
          <a:p>
            <a:pPr marL="285750" indent="-285750">
              <a:buClr>
                <a:srgbClr val="FF0000"/>
              </a:buClr>
              <a:buFont typeface="Arial" panose="020B0604020202020204" pitchFamily="34" charset="0"/>
              <a:buChar char="•"/>
            </a:pPr>
            <a:endParaRPr lang="fr-FR" dirty="0"/>
          </a:p>
          <a:p>
            <a:pPr>
              <a:buClr>
                <a:srgbClr val="FF0000"/>
              </a:buClr>
            </a:pPr>
            <a:r>
              <a:rPr lang="fr-FR" b="1" u="sng" dirty="0"/>
              <a:t>Situations éligibles aux tiers payant hospitaliers : </a:t>
            </a:r>
          </a:p>
          <a:p>
            <a:pPr marL="285750" indent="-285750">
              <a:buClr>
                <a:srgbClr val="FF0000"/>
              </a:buClr>
              <a:buFont typeface="Arial" panose="020B0604020202020204" pitchFamily="34" charset="0"/>
              <a:buChar char="•"/>
            </a:pPr>
            <a:r>
              <a:rPr lang="fr-FR" dirty="0"/>
              <a:t>Les hospitalisations (séjours de plus de 24 heures)</a:t>
            </a:r>
          </a:p>
          <a:p>
            <a:pPr marL="285750" indent="-285750">
              <a:buClr>
                <a:srgbClr val="FF0000"/>
              </a:buClr>
              <a:buFont typeface="Arial" panose="020B0604020202020204" pitchFamily="34" charset="0"/>
              <a:buChar char="•"/>
            </a:pPr>
            <a:r>
              <a:rPr lang="fr-FR" dirty="0"/>
              <a:t>Certains soins ambulatoires notamment les actes de chirurgies, certains actes exploratoires (endoscopie/fibroscopie) </a:t>
            </a:r>
          </a:p>
          <a:p>
            <a:pPr marL="285750" indent="-285750">
              <a:buClr>
                <a:srgbClr val="FF0000"/>
              </a:buClr>
              <a:buFont typeface="Arial" panose="020B0604020202020204" pitchFamily="34" charset="0"/>
              <a:buChar char="•"/>
            </a:pPr>
            <a:r>
              <a:rPr lang="fr-FR" dirty="0"/>
              <a:t>Les actes de chimiothérapie et de radiothérapie</a:t>
            </a:r>
          </a:p>
          <a:p>
            <a:pPr marL="285750" indent="-285750">
              <a:buClr>
                <a:srgbClr val="FF0000"/>
              </a:buClr>
              <a:buFont typeface="Arial" panose="020B0604020202020204" pitchFamily="34" charset="0"/>
              <a:buChar char="•"/>
            </a:pPr>
            <a:r>
              <a:rPr lang="fr-FR" dirty="0"/>
              <a:t>Les séances de dialyse </a:t>
            </a:r>
          </a:p>
          <a:p>
            <a:pPr marL="285750" indent="-285750">
              <a:buClr>
                <a:srgbClr val="FF0000"/>
              </a:buClr>
              <a:buFont typeface="Arial" panose="020B0604020202020204" pitchFamily="34" charset="0"/>
              <a:buChar char="•"/>
            </a:pPr>
            <a:endParaRPr lang="fr-FR" dirty="0"/>
          </a:p>
        </p:txBody>
      </p:sp>
      <p:pic>
        <p:nvPicPr>
          <p:cNvPr id="4" name="Image 3">
            <a:extLst>
              <a:ext uri="{FF2B5EF4-FFF2-40B4-BE49-F238E27FC236}">
                <a16:creationId xmlns:a16="http://schemas.microsoft.com/office/drawing/2014/main" id="{4F6B0D21-22F9-479F-9D34-4FD6B18DDA08}"/>
              </a:ext>
            </a:extLst>
          </p:cNvPr>
          <p:cNvPicPr>
            <a:picLocks noChangeAspect="1"/>
          </p:cNvPicPr>
          <p:nvPr/>
        </p:nvPicPr>
        <p:blipFill rotWithShape="1">
          <a:blip r:embed="rId3"/>
          <a:srcRect l="1274"/>
          <a:stretch/>
        </p:blipFill>
        <p:spPr>
          <a:xfrm>
            <a:off x="615519" y="1267777"/>
            <a:ext cx="3815191" cy="4996938"/>
          </a:xfrm>
          <a:prstGeom prst="rect">
            <a:avLst/>
          </a:prstGeom>
        </p:spPr>
      </p:pic>
      <p:sp>
        <p:nvSpPr>
          <p:cNvPr id="3" name="Google Shape;291;p14">
            <a:extLst>
              <a:ext uri="{FF2B5EF4-FFF2-40B4-BE49-F238E27FC236}">
                <a16:creationId xmlns:a16="http://schemas.microsoft.com/office/drawing/2014/main" id="{48647507-0B0D-1420-7331-DA1EF0088B08}"/>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14</a:t>
            </a:fld>
            <a:endParaRPr lang="fr-FR" b="1" dirty="0">
              <a:solidFill>
                <a:schemeClr val="bg1"/>
              </a:solidFill>
            </a:endParaRPr>
          </a:p>
        </p:txBody>
      </p:sp>
    </p:spTree>
    <p:extLst>
      <p:ext uri="{BB962C8B-B14F-4D97-AF65-F5344CB8AC3E}">
        <p14:creationId xmlns:p14="http://schemas.microsoft.com/office/powerpoint/2010/main" val="15502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dirty="0"/>
          </a:p>
        </p:txBody>
      </p:sp>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38200" y="228159"/>
            <a:ext cx="10509250" cy="923330"/>
          </a:xfrm>
        </p:spPr>
        <p:txBody>
          <a:bodyPr>
            <a:normAutofit/>
          </a:bodyPr>
          <a:lstStyle/>
          <a:p>
            <a:r>
              <a:rPr lang="fr-FR" dirty="0">
                <a:solidFill>
                  <a:schemeClr val="tx2"/>
                </a:solidFill>
              </a:rPr>
              <a:t>Tiers </a:t>
            </a:r>
            <a:r>
              <a:rPr lang="fr-FR" dirty="0">
                <a:solidFill>
                  <a:srgbClr val="055B9E"/>
                </a:solidFill>
              </a:rPr>
              <a:t>payant hospitalier</a:t>
            </a:r>
            <a:endParaRPr lang="fr-FR" dirty="0">
              <a:solidFill>
                <a:srgbClr val="FF0000"/>
              </a:solidFill>
            </a:endParaRPr>
          </a:p>
        </p:txBody>
      </p:sp>
      <p:pic>
        <p:nvPicPr>
          <p:cNvPr id="4" name="Image 3">
            <a:extLst>
              <a:ext uri="{FF2B5EF4-FFF2-40B4-BE49-F238E27FC236}">
                <a16:creationId xmlns:a16="http://schemas.microsoft.com/office/drawing/2014/main" id="{4F6B0D21-22F9-479F-9D34-4FD6B18DDA08}"/>
              </a:ext>
            </a:extLst>
          </p:cNvPr>
          <p:cNvPicPr>
            <a:picLocks noChangeAspect="1"/>
          </p:cNvPicPr>
          <p:nvPr/>
        </p:nvPicPr>
        <p:blipFill rotWithShape="1">
          <a:blip r:embed="rId3"/>
          <a:srcRect l="1274"/>
          <a:stretch/>
        </p:blipFill>
        <p:spPr>
          <a:xfrm>
            <a:off x="615519" y="1267777"/>
            <a:ext cx="3815191" cy="4996938"/>
          </a:xfrm>
          <a:prstGeom prst="rect">
            <a:avLst/>
          </a:prstGeom>
        </p:spPr>
      </p:pic>
      <p:sp>
        <p:nvSpPr>
          <p:cNvPr id="3" name="Google Shape;291;p14">
            <a:extLst>
              <a:ext uri="{FF2B5EF4-FFF2-40B4-BE49-F238E27FC236}">
                <a16:creationId xmlns:a16="http://schemas.microsoft.com/office/drawing/2014/main" id="{48647507-0B0D-1420-7331-DA1EF0088B08}"/>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15</a:t>
            </a:fld>
            <a:endParaRPr lang="fr-FR" b="1" dirty="0">
              <a:solidFill>
                <a:schemeClr val="bg1"/>
              </a:solidFill>
            </a:endParaRPr>
          </a:p>
        </p:txBody>
      </p:sp>
      <p:sp>
        <p:nvSpPr>
          <p:cNvPr id="6" name="ZoneTexte 5">
            <a:extLst>
              <a:ext uri="{FF2B5EF4-FFF2-40B4-BE49-F238E27FC236}">
                <a16:creationId xmlns:a16="http://schemas.microsoft.com/office/drawing/2014/main" id="{D0909767-F77B-2F26-FE5D-BD0302CA3C1C}"/>
              </a:ext>
            </a:extLst>
          </p:cNvPr>
          <p:cNvSpPr txBox="1"/>
          <p:nvPr/>
        </p:nvSpPr>
        <p:spPr>
          <a:xfrm>
            <a:off x="4848273" y="2750583"/>
            <a:ext cx="7069407" cy="2031325"/>
          </a:xfrm>
          <a:prstGeom prst="rect">
            <a:avLst/>
          </a:prstGeom>
          <a:noFill/>
        </p:spPr>
        <p:txBody>
          <a:bodyPr wrap="square">
            <a:spAutoFit/>
          </a:bodyPr>
          <a:lstStyle/>
          <a:p>
            <a:pPr>
              <a:buClr>
                <a:srgbClr val="FF0000"/>
              </a:buClr>
            </a:pPr>
            <a:r>
              <a:rPr lang="fr-FR" b="1" u="sng" dirty="0"/>
              <a:t>Mode opératoire (exemple de VYV IA) : </a:t>
            </a:r>
          </a:p>
          <a:p>
            <a:pPr marL="285750" indent="-285750">
              <a:buClr>
                <a:srgbClr val="FF0000"/>
              </a:buClr>
              <a:buFont typeface="Arial" panose="020B0604020202020204" pitchFamily="34" charset="0"/>
              <a:buChar char="•"/>
            </a:pPr>
            <a:r>
              <a:rPr lang="fr-FR" dirty="0"/>
              <a:t>Soins programmés : adresser </a:t>
            </a:r>
            <a:r>
              <a:rPr lang="fr-FR" dirty="0">
                <a:solidFill>
                  <a:srgbClr val="FF0000"/>
                </a:solidFill>
              </a:rPr>
              <a:t>5 jours avant l’intervention </a:t>
            </a:r>
            <a:r>
              <a:rPr lang="fr-FR" dirty="0"/>
              <a:t>programmée les informations médicales (Devis, Rapport médical) à l’adresse mail : </a:t>
            </a:r>
            <a:r>
              <a:rPr lang="fr-FR" dirty="0">
                <a:hlinkClick r:id="rId4"/>
              </a:rPr>
              <a:t>authorization@vyv-ia.com</a:t>
            </a:r>
            <a:endParaRPr lang="fr-FR" dirty="0"/>
          </a:p>
          <a:p>
            <a:pPr marL="285750" indent="-285750">
              <a:buClr>
                <a:srgbClr val="FF0000"/>
              </a:buClr>
              <a:buFont typeface="Arial" panose="020B0604020202020204" pitchFamily="34" charset="0"/>
              <a:buChar char="•"/>
            </a:pPr>
            <a:endParaRPr lang="fr-FR" dirty="0"/>
          </a:p>
          <a:p>
            <a:pPr marL="285750" indent="-285750">
              <a:buClr>
                <a:srgbClr val="FF0000"/>
              </a:buClr>
              <a:buFont typeface="Arial" panose="020B0604020202020204" pitchFamily="34" charset="0"/>
              <a:buChar char="•"/>
            </a:pPr>
            <a:r>
              <a:rPr lang="fr-FR" dirty="0"/>
              <a:t>Soins d’urgence : urgence médicale (+ de 24 heures dans un établissement), contacter le 00 33 5 86 85 00 62</a:t>
            </a:r>
          </a:p>
        </p:txBody>
      </p:sp>
    </p:spTree>
    <p:extLst>
      <p:ext uri="{BB962C8B-B14F-4D97-AF65-F5344CB8AC3E}">
        <p14:creationId xmlns:p14="http://schemas.microsoft.com/office/powerpoint/2010/main" val="373148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dirty="0"/>
          </a:p>
        </p:txBody>
      </p:sp>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38200" y="228159"/>
            <a:ext cx="10509250" cy="923330"/>
          </a:xfrm>
        </p:spPr>
        <p:txBody>
          <a:bodyPr>
            <a:normAutofit/>
          </a:bodyPr>
          <a:lstStyle/>
          <a:p>
            <a:r>
              <a:rPr lang="fr-FR" dirty="0">
                <a:solidFill>
                  <a:schemeClr val="tx2"/>
                </a:solidFill>
              </a:rPr>
              <a:t>Assistance Rapatriement</a:t>
            </a:r>
            <a:endParaRPr lang="fr-FR" dirty="0">
              <a:solidFill>
                <a:srgbClr val="FF0000"/>
              </a:solidFill>
            </a:endParaRPr>
          </a:p>
        </p:txBody>
      </p:sp>
      <p:sp>
        <p:nvSpPr>
          <p:cNvPr id="8" name="Rectangle 7">
            <a:extLst>
              <a:ext uri="{FF2B5EF4-FFF2-40B4-BE49-F238E27FC236}">
                <a16:creationId xmlns:a16="http://schemas.microsoft.com/office/drawing/2014/main" id="{3F8549C5-C3A6-40C2-9F61-86FA91555DF2}"/>
              </a:ext>
            </a:extLst>
          </p:cNvPr>
          <p:cNvSpPr/>
          <p:nvPr/>
        </p:nvSpPr>
        <p:spPr>
          <a:xfrm>
            <a:off x="4857136" y="1920358"/>
            <a:ext cx="6866829" cy="3508653"/>
          </a:xfrm>
          <a:prstGeom prst="rect">
            <a:avLst/>
          </a:prstGeom>
        </p:spPr>
        <p:txBody>
          <a:bodyPr wrap="square">
            <a:spAutoFit/>
          </a:bodyPr>
          <a:lstStyle/>
          <a:p>
            <a:endParaRPr lang="fr-FR" dirty="0"/>
          </a:p>
          <a:p>
            <a:pPr marL="285750" indent="-285750">
              <a:buClr>
                <a:srgbClr val="FF0000"/>
              </a:buClr>
              <a:buFont typeface="Arial" panose="020B0604020202020204" pitchFamily="34" charset="0"/>
              <a:buChar char="•"/>
            </a:pPr>
            <a:endParaRPr lang="fr-FR" dirty="0"/>
          </a:p>
          <a:p>
            <a:pPr>
              <a:buClr>
                <a:srgbClr val="FF0000"/>
              </a:buClr>
            </a:pPr>
            <a:r>
              <a:rPr lang="fr-FR" b="1" dirty="0"/>
              <a:t>Des garanties d’assistance médicale 24/7 lorsque la situation l’exige</a:t>
            </a:r>
          </a:p>
          <a:p>
            <a:pPr algn="ctr">
              <a:buClr>
                <a:srgbClr val="FF0000"/>
              </a:buClr>
            </a:pPr>
            <a:r>
              <a:rPr lang="fr-FR" b="1" dirty="0">
                <a:solidFill>
                  <a:srgbClr val="FF0000"/>
                </a:solidFill>
              </a:rPr>
              <a:t>00 33 5 86 85 00 62 (VYV IA)</a:t>
            </a:r>
          </a:p>
          <a:p>
            <a:pPr marL="285750" indent="-285750">
              <a:buClr>
                <a:srgbClr val="FF0000"/>
              </a:buClr>
              <a:buFont typeface="Arial" panose="020B0604020202020204" pitchFamily="34" charset="0"/>
              <a:buChar char="•"/>
            </a:pPr>
            <a:endParaRPr lang="fr-FR" sz="1600" dirty="0"/>
          </a:p>
          <a:p>
            <a:pPr marL="285750" indent="-285750">
              <a:buClr>
                <a:srgbClr val="FF0000"/>
              </a:buClr>
              <a:buFont typeface="Arial" panose="020B0604020202020204" pitchFamily="34" charset="0"/>
              <a:buChar char="•"/>
            </a:pPr>
            <a:endParaRPr lang="fr-FR" sz="1600" dirty="0"/>
          </a:p>
          <a:p>
            <a:pPr marL="285750" indent="-285750">
              <a:buClr>
                <a:srgbClr val="FF0000"/>
              </a:buClr>
              <a:buFont typeface="Arial" panose="020B0604020202020204" pitchFamily="34" charset="0"/>
              <a:buChar char="•"/>
            </a:pPr>
            <a:r>
              <a:rPr lang="fr-FR" dirty="0"/>
              <a:t>Rapatriement sanitaire </a:t>
            </a:r>
          </a:p>
          <a:p>
            <a:pPr marL="285750" indent="-285750">
              <a:buClr>
                <a:srgbClr val="FF0000"/>
              </a:buClr>
              <a:buFont typeface="Arial" panose="020B0604020202020204" pitchFamily="34" charset="0"/>
              <a:buChar char="•"/>
            </a:pPr>
            <a:r>
              <a:rPr lang="fr-FR" dirty="0"/>
              <a:t>Transfert pour insuffisance de plateau local </a:t>
            </a:r>
          </a:p>
          <a:p>
            <a:pPr marL="285750" indent="-285750">
              <a:buClr>
                <a:srgbClr val="FF0000"/>
              </a:buClr>
              <a:buFont typeface="Arial" panose="020B0604020202020204" pitchFamily="34" charset="0"/>
              <a:buChar char="•"/>
            </a:pPr>
            <a:r>
              <a:rPr lang="fr-FR" dirty="0"/>
              <a:t>Décès d'un bénéficiaire </a:t>
            </a:r>
          </a:p>
          <a:p>
            <a:pPr marL="285750" indent="-285750">
              <a:buClr>
                <a:srgbClr val="FF0000"/>
              </a:buClr>
              <a:buFont typeface="Arial" panose="020B0604020202020204" pitchFamily="34" charset="0"/>
              <a:buChar char="•"/>
            </a:pPr>
            <a:endParaRPr lang="fr-FR" sz="1600" dirty="0"/>
          </a:p>
          <a:p>
            <a:pPr marL="285750" indent="-285750">
              <a:buClr>
                <a:srgbClr val="FF0000"/>
              </a:buClr>
              <a:buFont typeface="Arial" panose="020B0604020202020204" pitchFamily="34" charset="0"/>
              <a:buChar char="•"/>
            </a:pPr>
            <a:endParaRPr lang="fr-FR" sz="1600" dirty="0"/>
          </a:p>
          <a:p>
            <a:pPr marL="285750" indent="-285750">
              <a:buClr>
                <a:srgbClr val="FF0000"/>
              </a:buClr>
              <a:buFont typeface="Arial" panose="020B0604020202020204" pitchFamily="34" charset="0"/>
              <a:buChar char="•"/>
            </a:pPr>
            <a:endParaRPr lang="fr-FR" sz="1600" dirty="0"/>
          </a:p>
          <a:p>
            <a:pPr marL="285750" indent="-285750">
              <a:buClr>
                <a:srgbClr val="FF0000"/>
              </a:buClr>
              <a:buFont typeface="Arial" panose="020B0604020202020204" pitchFamily="34" charset="0"/>
              <a:buChar char="•"/>
            </a:pPr>
            <a:endParaRPr lang="fr-FR" sz="1600" dirty="0"/>
          </a:p>
        </p:txBody>
      </p:sp>
      <p:sp>
        <p:nvSpPr>
          <p:cNvPr id="3" name="Google Shape;291;p14">
            <a:extLst>
              <a:ext uri="{FF2B5EF4-FFF2-40B4-BE49-F238E27FC236}">
                <a16:creationId xmlns:a16="http://schemas.microsoft.com/office/drawing/2014/main" id="{48647507-0B0D-1420-7331-DA1EF0088B08}"/>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16</a:t>
            </a:fld>
            <a:endParaRPr lang="fr-FR" b="1" dirty="0">
              <a:solidFill>
                <a:schemeClr val="bg1"/>
              </a:solidFill>
            </a:endParaRPr>
          </a:p>
        </p:txBody>
      </p:sp>
      <p:sp>
        <p:nvSpPr>
          <p:cNvPr id="6" name="Rectangle 1">
            <a:extLst>
              <a:ext uri="{FF2B5EF4-FFF2-40B4-BE49-F238E27FC236}">
                <a16:creationId xmlns:a16="http://schemas.microsoft.com/office/drawing/2014/main" id="{4C8B4775-1202-0E81-704B-D4BE5266CC4A}"/>
              </a:ext>
            </a:extLst>
          </p:cNvPr>
          <p:cNvSpPr>
            <a:spLocks noChangeArrowheads="1"/>
          </p:cNvSpPr>
          <p:nvPr/>
        </p:nvSpPr>
        <p:spPr bwMode="auto">
          <a:xfrm>
            <a:off x="1820863" y="3586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n 1">
            <a:extLst>
              <a:ext uri="{FF2B5EF4-FFF2-40B4-BE49-F238E27FC236}">
                <a16:creationId xmlns:a16="http://schemas.microsoft.com/office/drawing/2014/main" id="{872B50CE-9635-A059-D6F6-1338E4B631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531" t="4656" b="41223"/>
          <a:stretch/>
        </p:blipFill>
        <p:spPr bwMode="auto">
          <a:xfrm>
            <a:off x="565312" y="2145735"/>
            <a:ext cx="3520305" cy="2566530"/>
          </a:xfrm>
          <a:prstGeom prst="rect">
            <a:avLst/>
          </a:prstGeom>
          <a:solidFill>
            <a:schemeClr val="bg1">
              <a:alpha val="55000"/>
            </a:schemeClr>
          </a:solidFill>
          <a:ln>
            <a:noFill/>
          </a:ln>
          <a:effectLst>
            <a:outerShdw blurRad="63500" sx="102000" sy="102000" algn="c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00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dirty="0"/>
          </a:p>
        </p:txBody>
      </p:sp>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38200" y="228159"/>
            <a:ext cx="10509250" cy="923330"/>
          </a:xfrm>
        </p:spPr>
        <p:txBody>
          <a:bodyPr>
            <a:normAutofit/>
          </a:bodyPr>
          <a:lstStyle/>
          <a:p>
            <a:r>
              <a:rPr lang="fr-FR" dirty="0">
                <a:solidFill>
                  <a:schemeClr val="tx2"/>
                </a:solidFill>
              </a:rPr>
              <a:t>Tarifs 2023</a:t>
            </a:r>
            <a:endParaRPr lang="fr-FR" dirty="0">
              <a:solidFill>
                <a:srgbClr val="FF0000"/>
              </a:solidFill>
            </a:endParaRPr>
          </a:p>
        </p:txBody>
      </p:sp>
      <p:sp>
        <p:nvSpPr>
          <p:cNvPr id="3" name="Google Shape;291;p14">
            <a:extLst>
              <a:ext uri="{FF2B5EF4-FFF2-40B4-BE49-F238E27FC236}">
                <a16:creationId xmlns:a16="http://schemas.microsoft.com/office/drawing/2014/main" id="{48647507-0B0D-1420-7331-DA1EF0088B08}"/>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17</a:t>
            </a:fld>
            <a:endParaRPr lang="fr-FR" b="1" dirty="0">
              <a:solidFill>
                <a:schemeClr val="bg1"/>
              </a:solidFill>
            </a:endParaRPr>
          </a:p>
        </p:txBody>
      </p:sp>
      <p:sp>
        <p:nvSpPr>
          <p:cNvPr id="6" name="Rectangle 1">
            <a:extLst>
              <a:ext uri="{FF2B5EF4-FFF2-40B4-BE49-F238E27FC236}">
                <a16:creationId xmlns:a16="http://schemas.microsoft.com/office/drawing/2014/main" id="{4C8B4775-1202-0E81-704B-D4BE5266CC4A}"/>
              </a:ext>
            </a:extLst>
          </p:cNvPr>
          <p:cNvSpPr>
            <a:spLocks noChangeArrowheads="1"/>
          </p:cNvSpPr>
          <p:nvPr/>
        </p:nvSpPr>
        <p:spPr bwMode="auto">
          <a:xfrm>
            <a:off x="1820863" y="3586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5" name="Image 4">
            <a:extLst>
              <a:ext uri="{FF2B5EF4-FFF2-40B4-BE49-F238E27FC236}">
                <a16:creationId xmlns:a16="http://schemas.microsoft.com/office/drawing/2014/main" id="{95EE716D-5951-911E-E877-E43F4EDA6C43}"/>
              </a:ext>
            </a:extLst>
          </p:cNvPr>
          <p:cNvPicPr>
            <a:picLocks noChangeAspect="1"/>
          </p:cNvPicPr>
          <p:nvPr/>
        </p:nvPicPr>
        <p:blipFill>
          <a:blip r:embed="rId3"/>
          <a:stretch>
            <a:fillRect/>
          </a:stretch>
        </p:blipFill>
        <p:spPr>
          <a:xfrm>
            <a:off x="170248" y="1151489"/>
            <a:ext cx="5600238" cy="3255502"/>
          </a:xfrm>
          <a:prstGeom prst="rect">
            <a:avLst/>
          </a:prstGeom>
        </p:spPr>
      </p:pic>
      <p:pic>
        <p:nvPicPr>
          <p:cNvPr id="11" name="Image 10">
            <a:extLst>
              <a:ext uri="{FF2B5EF4-FFF2-40B4-BE49-F238E27FC236}">
                <a16:creationId xmlns:a16="http://schemas.microsoft.com/office/drawing/2014/main" id="{781DEE41-C233-98E9-1CE6-DFC966037C2A}"/>
              </a:ext>
            </a:extLst>
          </p:cNvPr>
          <p:cNvPicPr>
            <a:picLocks noChangeAspect="1"/>
          </p:cNvPicPr>
          <p:nvPr/>
        </p:nvPicPr>
        <p:blipFill>
          <a:blip r:embed="rId4"/>
          <a:stretch>
            <a:fillRect/>
          </a:stretch>
        </p:blipFill>
        <p:spPr>
          <a:xfrm>
            <a:off x="331710" y="5254886"/>
            <a:ext cx="3249690" cy="829139"/>
          </a:xfrm>
          <a:prstGeom prst="rect">
            <a:avLst/>
          </a:prstGeom>
        </p:spPr>
      </p:pic>
      <p:pic>
        <p:nvPicPr>
          <p:cNvPr id="13" name="Image 12">
            <a:extLst>
              <a:ext uri="{FF2B5EF4-FFF2-40B4-BE49-F238E27FC236}">
                <a16:creationId xmlns:a16="http://schemas.microsoft.com/office/drawing/2014/main" id="{9B5390E5-071C-C19E-1153-721D84F65496}"/>
              </a:ext>
            </a:extLst>
          </p:cNvPr>
          <p:cNvPicPr>
            <a:picLocks noChangeAspect="1"/>
          </p:cNvPicPr>
          <p:nvPr/>
        </p:nvPicPr>
        <p:blipFill>
          <a:blip r:embed="rId5"/>
          <a:stretch>
            <a:fillRect/>
          </a:stretch>
        </p:blipFill>
        <p:spPr>
          <a:xfrm>
            <a:off x="6375755" y="1183657"/>
            <a:ext cx="5331200" cy="1367690"/>
          </a:xfrm>
          <a:prstGeom prst="rect">
            <a:avLst/>
          </a:prstGeom>
        </p:spPr>
      </p:pic>
      <p:pic>
        <p:nvPicPr>
          <p:cNvPr id="19" name="Image 18">
            <a:extLst>
              <a:ext uri="{FF2B5EF4-FFF2-40B4-BE49-F238E27FC236}">
                <a16:creationId xmlns:a16="http://schemas.microsoft.com/office/drawing/2014/main" id="{260C87BC-311D-710F-DD04-350262A2926C}"/>
              </a:ext>
            </a:extLst>
          </p:cNvPr>
          <p:cNvPicPr>
            <a:picLocks noChangeAspect="1"/>
          </p:cNvPicPr>
          <p:nvPr/>
        </p:nvPicPr>
        <p:blipFill>
          <a:blip r:embed="rId6"/>
          <a:stretch>
            <a:fillRect/>
          </a:stretch>
        </p:blipFill>
        <p:spPr>
          <a:xfrm>
            <a:off x="6375755" y="2997291"/>
            <a:ext cx="5448300" cy="2819400"/>
          </a:xfrm>
          <a:prstGeom prst="rect">
            <a:avLst/>
          </a:prstGeom>
        </p:spPr>
      </p:pic>
    </p:spTree>
    <p:extLst>
      <p:ext uri="{BB962C8B-B14F-4D97-AF65-F5344CB8AC3E}">
        <p14:creationId xmlns:p14="http://schemas.microsoft.com/office/powerpoint/2010/main" val="83456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5247DA-87C5-4395-8E60-0EFB8B631A58}"/>
              </a:ext>
            </a:extLst>
          </p:cNvPr>
          <p:cNvSpPr>
            <a:spLocks noGrp="1"/>
          </p:cNvSpPr>
          <p:nvPr>
            <p:ph type="title"/>
          </p:nvPr>
        </p:nvSpPr>
        <p:spPr/>
        <p:txBody>
          <a:bodyPr>
            <a:normAutofit/>
          </a:bodyPr>
          <a:lstStyle/>
          <a:p>
            <a:r>
              <a:rPr lang="fr-FR" dirty="0"/>
              <a:t>Catégorie </a:t>
            </a:r>
            <a:r>
              <a:rPr lang="fr-FR" dirty="0">
                <a:solidFill>
                  <a:schemeClr val="accent3"/>
                </a:solidFill>
              </a:rPr>
              <a:t>aidée</a:t>
            </a:r>
          </a:p>
        </p:txBody>
      </p:sp>
      <p:sp>
        <p:nvSpPr>
          <p:cNvPr id="10" name="Espace réservé du numéro de diapositive 2">
            <a:extLst>
              <a:ext uri="{FF2B5EF4-FFF2-40B4-BE49-F238E27FC236}">
                <a16:creationId xmlns:a16="http://schemas.microsoft.com/office/drawing/2014/main" id="{5B265D09-19BF-42E6-A804-2C625161BB2D}"/>
              </a:ext>
            </a:extLst>
          </p:cNvPr>
          <p:cNvSpPr txBox="1">
            <a:spLocks/>
          </p:cNvSpPr>
          <p:nvPr/>
        </p:nvSpPr>
        <p:spPr>
          <a:xfrm>
            <a:off x="10889166" y="6264715"/>
            <a:ext cx="463217" cy="365125"/>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36BE22-8145-44D8-B7E6-422CB817337B}" type="slidenum">
              <a:rPr lang="fr-FR" smtClean="0"/>
              <a:pPr/>
              <a:t>18</a:t>
            </a:fld>
            <a:endParaRPr lang="fr-FR" dirty="0"/>
          </a:p>
        </p:txBody>
      </p:sp>
      <p:pic>
        <p:nvPicPr>
          <p:cNvPr id="11" name="Espace réservé pour une image  10" descr="Une image contenant personne, tenant, main, œuf&#10;&#10;Description générée automatiquement">
            <a:extLst>
              <a:ext uri="{FF2B5EF4-FFF2-40B4-BE49-F238E27FC236}">
                <a16:creationId xmlns:a16="http://schemas.microsoft.com/office/drawing/2014/main" id="{EB9C7733-FF60-408E-8CE2-9EC4D87DEA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916" r="15916"/>
          <a:stretch>
            <a:fillRect/>
          </a:stretch>
        </p:blipFill>
        <p:spPr/>
      </p:pic>
    </p:spTree>
    <p:extLst>
      <p:ext uri="{BB962C8B-B14F-4D97-AF65-F5344CB8AC3E}">
        <p14:creationId xmlns:p14="http://schemas.microsoft.com/office/powerpoint/2010/main" val="46776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0B6DF98-A6E8-43F7-8CF9-A94AF7E62857}"/>
              </a:ext>
            </a:extLst>
          </p:cNvPr>
          <p:cNvSpPr>
            <a:spLocks noGrp="1"/>
          </p:cNvSpPr>
          <p:nvPr>
            <p:ph type="title"/>
          </p:nvPr>
        </p:nvSpPr>
        <p:spPr/>
        <p:txBody>
          <a:bodyPr>
            <a:normAutofit/>
          </a:bodyPr>
          <a:lstStyle/>
          <a:p>
            <a:r>
              <a:rPr lang="fr-FR" dirty="0">
                <a:solidFill>
                  <a:srgbClr val="055B9E"/>
                </a:solidFill>
              </a:rPr>
              <a:t>Catégorie </a:t>
            </a:r>
            <a:r>
              <a:rPr lang="fr-FR" dirty="0">
                <a:solidFill>
                  <a:schemeClr val="accent3"/>
                </a:solidFill>
              </a:rPr>
              <a:t>aidée</a:t>
            </a:r>
          </a:p>
        </p:txBody>
      </p:sp>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dirty="0"/>
          </a:p>
        </p:txBody>
      </p:sp>
      <p:sp>
        <p:nvSpPr>
          <p:cNvPr id="4" name="Rectangle 3">
            <a:extLst>
              <a:ext uri="{FF2B5EF4-FFF2-40B4-BE49-F238E27FC236}">
                <a16:creationId xmlns:a16="http://schemas.microsoft.com/office/drawing/2014/main" id="{0A5E2485-4BAE-47F9-9722-2A52B66D8471}"/>
              </a:ext>
            </a:extLst>
          </p:cNvPr>
          <p:cNvSpPr/>
          <p:nvPr/>
        </p:nvSpPr>
        <p:spPr>
          <a:xfrm>
            <a:off x="838200" y="1318689"/>
            <a:ext cx="10834686" cy="5201424"/>
          </a:xfrm>
          <a:prstGeom prst="rect">
            <a:avLst/>
          </a:prstGeom>
        </p:spPr>
        <p:txBody>
          <a:bodyPr wrap="square">
            <a:spAutoFit/>
          </a:bodyPr>
          <a:lstStyle/>
          <a:p>
            <a:pPr algn="just"/>
            <a:r>
              <a:rPr lang="fr-FR" dirty="0"/>
              <a:t>Il existe un dispositif d’aide à l’accès à la couverture santé de la CFE. Cette aide consiste en une prise en charge partielle des cotisations par la CFE. Ce dispositif a été créé afin de faciliter l’accès à la couverture des soins aux Français expatriés.</a:t>
            </a:r>
          </a:p>
          <a:p>
            <a:pPr algn="ctr"/>
            <a:r>
              <a:rPr lang="fr-FR" dirty="0">
                <a:solidFill>
                  <a:srgbClr val="FF0000"/>
                </a:solidFill>
              </a:rPr>
              <a:t>La cotisation est forfaitaire et de 210 € par trimestre.</a:t>
            </a:r>
          </a:p>
          <a:p>
            <a:pPr algn="ctr"/>
            <a:endParaRPr lang="fr-FR" sz="1000" dirty="0"/>
          </a:p>
          <a:p>
            <a:pPr algn="just"/>
            <a:r>
              <a:rPr lang="fr-FR" b="1" dirty="0">
                <a:solidFill>
                  <a:schemeClr val="accent3"/>
                </a:solidFill>
              </a:rPr>
              <a:t>Les conditions pour en bénéficier* :</a:t>
            </a:r>
          </a:p>
          <a:p>
            <a:pPr marL="285750" indent="-285750" algn="just">
              <a:buFont typeface="Arial" panose="020B0604020202020204" pitchFamily="34" charset="0"/>
              <a:buChar char="•"/>
            </a:pPr>
            <a:r>
              <a:rPr lang="fr-FR" sz="1400" dirty="0"/>
              <a:t>être de nationalité française ;</a:t>
            </a:r>
          </a:p>
          <a:p>
            <a:pPr marL="285750" indent="-285750" algn="just">
              <a:buFont typeface="Arial" panose="020B0604020202020204" pitchFamily="34" charset="0"/>
              <a:buChar char="•"/>
            </a:pPr>
            <a:r>
              <a:rPr lang="fr-FR" sz="1400" dirty="0"/>
              <a:t>être inscrit(e) ou en instance d’inscription auprès du consulat, au registre des Français établis hors de France ;</a:t>
            </a:r>
          </a:p>
          <a:p>
            <a:pPr marL="285750" indent="-285750" algn="just">
              <a:buFont typeface="Arial" panose="020B0604020202020204" pitchFamily="34" charset="0"/>
              <a:buChar char="•"/>
            </a:pPr>
            <a:r>
              <a:rPr lang="fr-FR" sz="1400" dirty="0"/>
              <a:t>adhérer à titre individuel aux produits </a:t>
            </a:r>
            <a:r>
              <a:rPr lang="fr-FR" sz="1400" dirty="0" err="1"/>
              <a:t>MondExpat</a:t>
            </a:r>
            <a:r>
              <a:rPr lang="fr-FR" sz="1400" dirty="0"/>
              <a:t> Santé, </a:t>
            </a:r>
            <a:r>
              <a:rPr lang="fr-FR" sz="1400" dirty="0" err="1"/>
              <a:t>RetraitExpat</a:t>
            </a:r>
            <a:r>
              <a:rPr lang="fr-FR" sz="1400" dirty="0"/>
              <a:t> Santé ;</a:t>
            </a:r>
          </a:p>
          <a:p>
            <a:pPr marL="285750" indent="-285750" algn="just">
              <a:buFont typeface="Arial" panose="020B0604020202020204" pitchFamily="34" charset="0"/>
              <a:buChar char="•"/>
            </a:pPr>
            <a:r>
              <a:rPr lang="fr-FR" sz="1400" dirty="0"/>
              <a:t>déclarer des ressources inférieures à la moitié du plafond annuel de la Sécurité sociale (21 996 € /an pour 2023) ; (ressources du ménage)</a:t>
            </a:r>
          </a:p>
          <a:p>
            <a:pPr marL="285750" indent="-285750" algn="just">
              <a:buFont typeface="Arial" panose="020B0604020202020204" pitchFamily="34" charset="0"/>
              <a:buChar char="•"/>
            </a:pPr>
            <a:r>
              <a:rPr lang="fr-FR" sz="1400" dirty="0"/>
              <a:t>nouveau ! Les pensionnés français sont désormais éligibles à ce dispositif une demande de dossier de catégorie aidée.</a:t>
            </a:r>
          </a:p>
          <a:p>
            <a:pPr marL="285750" indent="-285750" algn="just">
              <a:buFont typeface="Arial" panose="020B0604020202020204" pitchFamily="34" charset="0"/>
              <a:buChar char="•"/>
            </a:pPr>
            <a:endParaRPr lang="fr-FR" sz="1400" dirty="0"/>
          </a:p>
          <a:p>
            <a:pPr algn="just"/>
            <a:r>
              <a:rPr lang="fr-FR" b="1" dirty="0">
                <a:solidFill>
                  <a:schemeClr val="accent3"/>
                </a:solidFill>
              </a:rPr>
              <a:t>Comment en bénéficier ?</a:t>
            </a:r>
          </a:p>
          <a:p>
            <a:pPr marL="285750" indent="-285750" algn="just">
              <a:buFont typeface="Arial" panose="020B0604020202020204" pitchFamily="34" charset="0"/>
              <a:buChar char="•"/>
            </a:pPr>
            <a:r>
              <a:rPr lang="fr-FR" sz="1400" dirty="0"/>
              <a:t>La demande d’aide doit être déposée auprès du consulat de votre lieu de résidence qui est votre seul interlocuteur pour toutes les questions pratiques relatives à la constitution de votre dossier. Après étude de votre dossier et vos revenus déclarés, le consulat transmet votre dossier à la CFE.</a:t>
            </a:r>
          </a:p>
          <a:p>
            <a:pPr marL="285750" indent="-285750" algn="just">
              <a:buFont typeface="Arial" panose="020B0604020202020204" pitchFamily="34" charset="0"/>
              <a:buChar char="•"/>
            </a:pPr>
            <a:r>
              <a:rPr lang="fr-FR" sz="1400" dirty="0"/>
              <a:t>Le bénéfice de l’aide et l’adhésion (pour les personnes n’étant pas déjà affiliées à la CFE) prennent effet le 1</a:t>
            </a:r>
            <a:r>
              <a:rPr lang="fr-FR" sz="1400" baseline="30000" dirty="0"/>
              <a:t>er</a:t>
            </a:r>
            <a:r>
              <a:rPr lang="fr-FR" sz="1400" dirty="0"/>
              <a:t> jour du mois qui suit la réception par la CFE de la décision du chef de poste diplomatique ou consulaire.</a:t>
            </a:r>
          </a:p>
          <a:p>
            <a:pPr marL="285750" indent="-285750" algn="just">
              <a:buFont typeface="Arial" panose="020B0604020202020204" pitchFamily="34" charset="0"/>
              <a:buChar char="•"/>
            </a:pPr>
            <a:r>
              <a:rPr lang="fr-FR" sz="1400" dirty="0"/>
              <a:t>La prise en charge partielle des cotisations ne se cumule pas avec d’autres ristournes ou fidélisation</a:t>
            </a:r>
          </a:p>
          <a:p>
            <a:pPr marL="285750" indent="-285750" algn="just">
              <a:buFont typeface="Arial" panose="020B0604020202020204" pitchFamily="34" charset="0"/>
              <a:buChar char="•"/>
            </a:pPr>
            <a:r>
              <a:rPr lang="fr-FR" sz="1400" dirty="0"/>
              <a:t>Le dossier doit être étudié et mis à jour par le consulat tous les 3 ans.</a:t>
            </a:r>
          </a:p>
          <a:p>
            <a:pPr algn="just"/>
            <a:endParaRPr lang="fr-FR" sz="1400" dirty="0"/>
          </a:p>
          <a:p>
            <a:pPr algn="just"/>
            <a:r>
              <a:rPr lang="fr-FR" sz="1000" dirty="0"/>
              <a:t>*Ce dispositif ne concerne que les adhésions individuelles des français expatriés hors de France et d'Europe, à l’exclusion des assurés à </a:t>
            </a:r>
            <a:r>
              <a:rPr lang="fr-FR" sz="1000" dirty="0" err="1"/>
              <a:t>FrancExpat</a:t>
            </a:r>
            <a:r>
              <a:rPr lang="fr-FR" sz="1000" dirty="0"/>
              <a:t> Santé (solo et Famille)</a:t>
            </a:r>
          </a:p>
        </p:txBody>
      </p:sp>
      <p:sp>
        <p:nvSpPr>
          <p:cNvPr id="6" name="Titre 2">
            <a:extLst>
              <a:ext uri="{FF2B5EF4-FFF2-40B4-BE49-F238E27FC236}">
                <a16:creationId xmlns:a16="http://schemas.microsoft.com/office/drawing/2014/main" id="{96CEECFC-EACF-4579-8896-BECD799E32DD}"/>
              </a:ext>
            </a:extLst>
          </p:cNvPr>
          <p:cNvSpPr txBox="1">
            <a:spLocks/>
          </p:cNvSpPr>
          <p:nvPr/>
        </p:nvSpPr>
        <p:spPr>
          <a:xfrm>
            <a:off x="189990" y="305492"/>
            <a:ext cx="10509250" cy="9233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Clr>
                <a:schemeClr val="accent3"/>
              </a:buClr>
              <a:buFont typeface="+mj-lt"/>
              <a:buNone/>
              <a:defRPr sz="5000" b="1" kern="1200">
                <a:solidFill>
                  <a:schemeClr val="tx1"/>
                </a:solidFill>
                <a:latin typeface="+mj-lt"/>
                <a:ea typeface="+mj-ea"/>
                <a:cs typeface="+mj-cs"/>
              </a:defRPr>
            </a:lvl1pPr>
          </a:lstStyle>
          <a:p>
            <a:r>
              <a:rPr lang="fr-FR" dirty="0">
                <a:solidFill>
                  <a:schemeClr val="accent3"/>
                </a:solidFill>
              </a:rPr>
              <a:t> </a:t>
            </a:r>
            <a:endParaRPr lang="fr-FR" dirty="0">
              <a:solidFill>
                <a:srgbClr val="E12934"/>
              </a:solidFill>
            </a:endParaRPr>
          </a:p>
        </p:txBody>
      </p:sp>
      <p:sp>
        <p:nvSpPr>
          <p:cNvPr id="5" name="Google Shape;291;p14">
            <a:extLst>
              <a:ext uri="{FF2B5EF4-FFF2-40B4-BE49-F238E27FC236}">
                <a16:creationId xmlns:a16="http://schemas.microsoft.com/office/drawing/2014/main" id="{08568970-DB6A-0CE0-3ABB-0AABD8F69046}"/>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19</a:t>
            </a:fld>
            <a:endParaRPr lang="fr-FR" b="1" dirty="0">
              <a:solidFill>
                <a:schemeClr val="bg1"/>
              </a:solidFill>
            </a:endParaRPr>
          </a:p>
        </p:txBody>
      </p:sp>
    </p:spTree>
    <p:extLst>
      <p:ext uri="{BB962C8B-B14F-4D97-AF65-F5344CB8AC3E}">
        <p14:creationId xmlns:p14="http://schemas.microsoft.com/office/powerpoint/2010/main" val="203596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5229726" y="2479450"/>
            <a:ext cx="6591550" cy="174341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6000"/>
              <a:buFont typeface="Calibri"/>
              <a:buNone/>
            </a:pPr>
            <a:r>
              <a:rPr lang="fr-FR" dirty="0"/>
              <a:t>La Caisse des Français de l’</a:t>
            </a:r>
            <a:r>
              <a:rPr lang="fr-FR" dirty="0">
                <a:latin typeface="Calibri"/>
                <a:ea typeface="Calibri"/>
                <a:cs typeface="Calibri"/>
                <a:sym typeface="Calibri"/>
              </a:rPr>
              <a:t>É</a:t>
            </a:r>
            <a:r>
              <a:rPr lang="fr-FR" dirty="0"/>
              <a:t>tranger</a:t>
            </a:r>
            <a:endParaRPr dirty="0"/>
          </a:p>
        </p:txBody>
      </p:sp>
      <p:sp>
        <p:nvSpPr>
          <p:cNvPr id="282" name="Google Shape;282;p13"/>
          <p:cNvSpPr txBox="1"/>
          <p:nvPr/>
        </p:nvSpPr>
        <p:spPr>
          <a:xfrm>
            <a:off x="10889166" y="6264715"/>
            <a:ext cx="463217" cy="36512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fld id="{00000000-1234-1234-1234-123412341234}" type="slidenum">
              <a:rPr lang="fr-FR" sz="1600" b="1" i="0" u="none" strike="noStrike" cap="none">
                <a:solidFill>
                  <a:schemeClr val="lt1"/>
                </a:solidFill>
                <a:latin typeface="Calibri"/>
                <a:ea typeface="Calibri"/>
                <a:cs typeface="Calibri"/>
                <a:sym typeface="Calibri"/>
              </a:rPr>
              <a:t>2</a:t>
            </a:fld>
            <a:endParaRPr sz="1600" b="1" i="0" u="none" strike="noStrike" cap="none">
              <a:solidFill>
                <a:schemeClr val="lt1"/>
              </a:solidFill>
              <a:latin typeface="Calibri"/>
              <a:ea typeface="Calibri"/>
              <a:cs typeface="Calibri"/>
              <a:sym typeface="Calibri"/>
            </a:endParaRPr>
          </a:p>
        </p:txBody>
      </p:sp>
      <p:sp>
        <p:nvSpPr>
          <p:cNvPr id="283" name="Google Shape;283;p13"/>
          <p:cNvSpPr/>
          <p:nvPr/>
        </p:nvSpPr>
        <p:spPr>
          <a:xfrm>
            <a:off x="0" y="0"/>
            <a:ext cx="4486275" cy="6858000"/>
          </a:xfrm>
          <a:prstGeom prst="rect">
            <a:avLst/>
          </a:prstGeom>
          <a:solidFill>
            <a:schemeClr val="accent1"/>
          </a:solidFill>
          <a:ln w="12700" cap="flat" cmpd="sng">
            <a:solidFill>
              <a:srgbClr val="03427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4" name="Google Shape;284;p13"/>
          <p:cNvPicPr preferRelativeResize="0"/>
          <p:nvPr/>
        </p:nvPicPr>
        <p:blipFill rotWithShape="1">
          <a:blip r:embed="rId3">
            <a:alphaModFix/>
          </a:blip>
          <a:srcRect/>
          <a:stretch/>
        </p:blipFill>
        <p:spPr>
          <a:xfrm>
            <a:off x="182299" y="1476375"/>
            <a:ext cx="4177043" cy="27464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26B3F652-58E3-72A7-B495-AC662AB36CF9}"/>
              </a:ext>
            </a:extLst>
          </p:cNvPr>
          <p:cNvSpPr/>
          <p:nvPr/>
        </p:nvSpPr>
        <p:spPr>
          <a:xfrm>
            <a:off x="532058" y="1553467"/>
            <a:ext cx="11375482" cy="419604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a:extLst>
              <a:ext uri="{FF2B5EF4-FFF2-40B4-BE49-F238E27FC236}">
                <a16:creationId xmlns:a16="http://schemas.microsoft.com/office/drawing/2014/main" id="{22C1EB78-0362-40E8-8F90-EDB4EB702B7E}"/>
              </a:ext>
            </a:extLst>
          </p:cNvPr>
          <p:cNvSpPr>
            <a:spLocks noGrp="1"/>
          </p:cNvSpPr>
          <p:nvPr>
            <p:ph type="sldNum" sz="quarter" idx="4"/>
          </p:nvPr>
        </p:nvSpPr>
        <p:spPr>
          <a:xfrm>
            <a:off x="10925656" y="6313663"/>
            <a:ext cx="406855" cy="261328"/>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C99C6E-694B-4415-9D59-85F819326276}" type="slidenum">
              <a:rPr lang="fr-FR" smtClean="0"/>
              <a:pPr/>
              <a:t>20</a:t>
            </a:fld>
            <a:endParaRPr lang="fr-FR" dirty="0"/>
          </a:p>
        </p:txBody>
      </p:sp>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945870" y="350510"/>
            <a:ext cx="9185842" cy="768978"/>
          </a:xfrm>
        </p:spPr>
        <p:txBody>
          <a:bodyPr>
            <a:normAutofit fontScale="90000"/>
          </a:bodyPr>
          <a:lstStyle/>
          <a:p>
            <a:r>
              <a:rPr lang="fr-FR" sz="5600" dirty="0">
                <a:solidFill>
                  <a:srgbClr val="055B9E"/>
                </a:solidFill>
              </a:rPr>
              <a:t>Pour</a:t>
            </a:r>
            <a:r>
              <a:rPr lang="fr-FR" sz="4000" dirty="0">
                <a:solidFill>
                  <a:schemeClr val="tx2"/>
                </a:solidFill>
                <a:latin typeface="Montserrat" panose="00000500000000000000" pitchFamily="2" charset="0"/>
              </a:rPr>
              <a:t> </a:t>
            </a:r>
            <a:r>
              <a:rPr lang="fr-FR" sz="5600" dirty="0">
                <a:solidFill>
                  <a:srgbClr val="055B9E"/>
                </a:solidFill>
              </a:rPr>
              <a:t>les</a:t>
            </a:r>
            <a:r>
              <a:rPr lang="fr-FR" sz="4000" dirty="0">
                <a:solidFill>
                  <a:schemeClr val="tx2"/>
                </a:solidFill>
                <a:latin typeface="Montserrat" panose="00000500000000000000" pitchFamily="2" charset="0"/>
              </a:rPr>
              <a:t> </a:t>
            </a:r>
            <a:r>
              <a:rPr lang="fr-FR" sz="5600" dirty="0">
                <a:solidFill>
                  <a:schemeClr val="accent3"/>
                </a:solidFill>
              </a:rPr>
              <a:t>entreprises</a:t>
            </a:r>
          </a:p>
        </p:txBody>
      </p:sp>
      <p:sp>
        <p:nvSpPr>
          <p:cNvPr id="37" name="ZoneTexte 36">
            <a:extLst>
              <a:ext uri="{FF2B5EF4-FFF2-40B4-BE49-F238E27FC236}">
                <a16:creationId xmlns:a16="http://schemas.microsoft.com/office/drawing/2014/main" id="{20D2D682-90F4-4F88-9DD6-CD4B5C185936}"/>
              </a:ext>
            </a:extLst>
          </p:cNvPr>
          <p:cNvSpPr txBox="1"/>
          <p:nvPr/>
        </p:nvSpPr>
        <p:spPr>
          <a:xfrm>
            <a:off x="8613681" y="3756924"/>
            <a:ext cx="2456353" cy="341632"/>
          </a:xfrm>
          <a:prstGeom prst="rect">
            <a:avLst/>
          </a:prstGeom>
          <a:noFill/>
        </p:spPr>
        <p:txBody>
          <a:bodyPr wrap="square" rtlCol="0">
            <a:spAutoFit/>
          </a:bodyPr>
          <a:lstStyle/>
          <a:p>
            <a:pPr marL="0" lvl="0" indent="0" defTabSz="1289050">
              <a:lnSpc>
                <a:spcPct val="90000"/>
              </a:lnSpc>
              <a:spcBef>
                <a:spcPct val="0"/>
              </a:spcBef>
              <a:spcAft>
                <a:spcPct val="35000"/>
              </a:spcAft>
              <a:buNone/>
            </a:pPr>
            <a:r>
              <a:rPr lang="fr-FR" dirty="0">
                <a:solidFill>
                  <a:schemeClr val="accent4">
                    <a:lumMod val="10000"/>
                  </a:schemeClr>
                </a:solidFill>
              </a:rPr>
              <a:t>Entreprise de droit local</a:t>
            </a:r>
            <a:endParaRPr lang="en-US" dirty="0">
              <a:solidFill>
                <a:schemeClr val="accent4">
                  <a:lumMod val="10000"/>
                </a:schemeClr>
              </a:solidFill>
            </a:endParaRPr>
          </a:p>
        </p:txBody>
      </p:sp>
      <p:sp>
        <p:nvSpPr>
          <p:cNvPr id="39" name="ZoneTexte 38">
            <a:extLst>
              <a:ext uri="{FF2B5EF4-FFF2-40B4-BE49-F238E27FC236}">
                <a16:creationId xmlns:a16="http://schemas.microsoft.com/office/drawing/2014/main" id="{2C8B8E40-6D80-4C9E-9BD7-94900EE8F487}"/>
              </a:ext>
            </a:extLst>
          </p:cNvPr>
          <p:cNvSpPr txBox="1"/>
          <p:nvPr/>
        </p:nvSpPr>
        <p:spPr>
          <a:xfrm>
            <a:off x="2808288" y="3883810"/>
            <a:ext cx="2719527" cy="369332"/>
          </a:xfrm>
          <a:prstGeom prst="rect">
            <a:avLst/>
          </a:prstGeom>
          <a:noFill/>
        </p:spPr>
        <p:txBody>
          <a:bodyPr wrap="none" rtlCol="0">
            <a:spAutoFit/>
          </a:bodyPr>
          <a:lstStyle/>
          <a:p>
            <a:r>
              <a:rPr lang="fr-FR" dirty="0">
                <a:solidFill>
                  <a:schemeClr val="accent4">
                    <a:lumMod val="10000"/>
                  </a:schemeClr>
                </a:solidFill>
              </a:rPr>
              <a:t>Entreprise de droit français</a:t>
            </a:r>
          </a:p>
        </p:txBody>
      </p:sp>
      <p:sp>
        <p:nvSpPr>
          <p:cNvPr id="26" name="ZoneTexte 25">
            <a:extLst>
              <a:ext uri="{FF2B5EF4-FFF2-40B4-BE49-F238E27FC236}">
                <a16:creationId xmlns:a16="http://schemas.microsoft.com/office/drawing/2014/main" id="{BD38ED9F-B950-4295-B6C6-81D999C93D8D}"/>
              </a:ext>
            </a:extLst>
          </p:cNvPr>
          <p:cNvSpPr txBox="1"/>
          <p:nvPr/>
        </p:nvSpPr>
        <p:spPr>
          <a:xfrm>
            <a:off x="4057545" y="2385869"/>
            <a:ext cx="7510477" cy="369332"/>
          </a:xfrm>
          <a:prstGeom prst="rect">
            <a:avLst/>
          </a:prstGeom>
          <a:noFill/>
        </p:spPr>
        <p:txBody>
          <a:bodyPr wrap="square" rtlCol="0">
            <a:spAutoFit/>
          </a:bodyPr>
          <a:lstStyle/>
          <a:p>
            <a:r>
              <a:rPr lang="fr-FR" dirty="0">
                <a:solidFill>
                  <a:schemeClr val="accent4">
                    <a:lumMod val="10000"/>
                  </a:schemeClr>
                </a:solidFill>
              </a:rPr>
              <a:t>Toutes les entreprises ayant des collaborateurs qui résident hors de France</a:t>
            </a:r>
          </a:p>
        </p:txBody>
      </p:sp>
      <p:pic>
        <p:nvPicPr>
          <p:cNvPr id="2062" name="Picture 14">
            <a:extLst>
              <a:ext uri="{FF2B5EF4-FFF2-40B4-BE49-F238E27FC236}">
                <a16:creationId xmlns:a16="http://schemas.microsoft.com/office/drawing/2014/main" id="{9AE8331E-8783-4FF2-3BF5-4A3B31C28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96" y="3756924"/>
            <a:ext cx="577521" cy="57752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06765552-7F1B-A424-220E-AADCD82EE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979" y="3644390"/>
            <a:ext cx="589125" cy="5891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4674EF76-29AF-3CF8-09CC-871B943163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7788" y="2341854"/>
            <a:ext cx="484105" cy="484105"/>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 chevron 5">
            <a:extLst>
              <a:ext uri="{FF2B5EF4-FFF2-40B4-BE49-F238E27FC236}">
                <a16:creationId xmlns:a16="http://schemas.microsoft.com/office/drawing/2014/main" id="{949839D6-44F8-84E7-1150-4A8089327AD0}"/>
              </a:ext>
            </a:extLst>
          </p:cNvPr>
          <p:cNvSpPr/>
          <p:nvPr/>
        </p:nvSpPr>
        <p:spPr>
          <a:xfrm>
            <a:off x="2100267" y="3916160"/>
            <a:ext cx="577521" cy="259047"/>
          </a:xfrm>
          <a:prstGeom prst="chevron">
            <a:avLst/>
          </a:prstGeom>
          <a:solidFill>
            <a:srgbClr val="C00000"/>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chemeClr val="tx1"/>
              </a:solidFill>
            </a:endParaRPr>
          </a:p>
        </p:txBody>
      </p:sp>
      <p:sp>
        <p:nvSpPr>
          <p:cNvPr id="7" name="Flèche : chevron 6">
            <a:extLst>
              <a:ext uri="{FF2B5EF4-FFF2-40B4-BE49-F238E27FC236}">
                <a16:creationId xmlns:a16="http://schemas.microsoft.com/office/drawing/2014/main" id="{0679A2B8-294F-01F1-311E-62CBDF94C98A}"/>
              </a:ext>
            </a:extLst>
          </p:cNvPr>
          <p:cNvSpPr/>
          <p:nvPr/>
        </p:nvSpPr>
        <p:spPr>
          <a:xfrm>
            <a:off x="7775132" y="3809429"/>
            <a:ext cx="577521" cy="259047"/>
          </a:xfrm>
          <a:prstGeom prst="chevron">
            <a:avLst/>
          </a:prstGeom>
          <a:solidFill>
            <a:srgbClr val="C00000"/>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chemeClr val="tx1"/>
              </a:solidFill>
            </a:endParaRPr>
          </a:p>
        </p:txBody>
      </p:sp>
      <p:sp>
        <p:nvSpPr>
          <p:cNvPr id="8" name="Flèche : chevron 7">
            <a:extLst>
              <a:ext uri="{FF2B5EF4-FFF2-40B4-BE49-F238E27FC236}">
                <a16:creationId xmlns:a16="http://schemas.microsoft.com/office/drawing/2014/main" id="{292D9563-B35E-FD46-FDD2-92A06FDB625B}"/>
              </a:ext>
            </a:extLst>
          </p:cNvPr>
          <p:cNvSpPr/>
          <p:nvPr/>
        </p:nvSpPr>
        <p:spPr>
          <a:xfrm>
            <a:off x="3411991" y="2441012"/>
            <a:ext cx="577521" cy="259047"/>
          </a:xfrm>
          <a:prstGeom prst="chevron">
            <a:avLst/>
          </a:prstGeom>
          <a:solidFill>
            <a:srgbClr val="C00000"/>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6580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5247DA-87C5-4395-8E60-0EFB8B631A58}"/>
              </a:ext>
            </a:extLst>
          </p:cNvPr>
          <p:cNvSpPr>
            <a:spLocks noGrp="1"/>
          </p:cNvSpPr>
          <p:nvPr>
            <p:ph type="title"/>
          </p:nvPr>
        </p:nvSpPr>
        <p:spPr/>
        <p:txBody>
          <a:bodyPr/>
          <a:lstStyle/>
          <a:p>
            <a:r>
              <a:rPr lang="fr-FR" dirty="0"/>
              <a:t>Les </a:t>
            </a:r>
            <a:r>
              <a:rPr lang="fr-FR" dirty="0">
                <a:solidFill>
                  <a:srgbClr val="FF0000"/>
                </a:solidFill>
              </a:rPr>
              <a:t>autres offres </a:t>
            </a:r>
            <a:r>
              <a:rPr lang="fr-FR" dirty="0"/>
              <a:t>de la CFE</a:t>
            </a:r>
            <a:endParaRPr lang="fr-FR" dirty="0">
              <a:solidFill>
                <a:srgbClr val="FF0000"/>
              </a:solidFill>
            </a:endParaRPr>
          </a:p>
        </p:txBody>
      </p:sp>
      <p:pic>
        <p:nvPicPr>
          <p:cNvPr id="6" name="Espace réservé pour une image  5">
            <a:extLst>
              <a:ext uri="{FF2B5EF4-FFF2-40B4-BE49-F238E27FC236}">
                <a16:creationId xmlns:a16="http://schemas.microsoft.com/office/drawing/2014/main" id="{11226AF0-A281-4090-8DB6-2BD209042C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01" r="27701"/>
          <a:stretch>
            <a:fillRect/>
          </a:stretch>
        </p:blipFill>
        <p:spPr/>
      </p:pic>
      <p:sp>
        <p:nvSpPr>
          <p:cNvPr id="2" name="Google Shape;291;p14">
            <a:extLst>
              <a:ext uri="{FF2B5EF4-FFF2-40B4-BE49-F238E27FC236}">
                <a16:creationId xmlns:a16="http://schemas.microsoft.com/office/drawing/2014/main" id="{3FFA4310-EF4E-5D11-B623-186694BC9CB3}"/>
              </a:ext>
            </a:extLst>
          </p:cNvPr>
          <p:cNvSpPr txBox="1">
            <a:spLocks/>
          </p:cNvSpPr>
          <p:nvPr/>
        </p:nvSpPr>
        <p:spPr>
          <a:xfrm>
            <a:off x="10863283" y="6299220"/>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21</a:t>
            </a:fld>
            <a:endParaRPr lang="fr-FR" b="1" dirty="0">
              <a:solidFill>
                <a:schemeClr val="bg1"/>
              </a:solidFill>
            </a:endParaRPr>
          </a:p>
        </p:txBody>
      </p:sp>
    </p:spTree>
    <p:extLst>
      <p:ext uri="{BB962C8B-B14F-4D97-AF65-F5344CB8AC3E}">
        <p14:creationId xmlns:p14="http://schemas.microsoft.com/office/powerpoint/2010/main" val="108657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txBox="1">
            <a:spLocks noGrp="1"/>
          </p:cNvSpPr>
          <p:nvPr>
            <p:ph type="title"/>
          </p:nvPr>
        </p:nvSpPr>
        <p:spPr>
          <a:xfrm>
            <a:off x="838200" y="265562"/>
            <a:ext cx="10509250" cy="9233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5000"/>
              <a:buFont typeface="Calibri"/>
              <a:buNone/>
            </a:pPr>
            <a:r>
              <a:rPr lang="fr-FR">
                <a:solidFill>
                  <a:srgbClr val="055B9E"/>
                </a:solidFill>
              </a:rPr>
              <a:t>Assurance </a:t>
            </a:r>
            <a:r>
              <a:rPr lang="fr-FR">
                <a:solidFill>
                  <a:srgbClr val="FF0000"/>
                </a:solidFill>
              </a:rPr>
              <a:t>risques professionnels</a:t>
            </a:r>
            <a:endParaRPr/>
          </a:p>
        </p:txBody>
      </p:sp>
      <p:sp>
        <p:nvSpPr>
          <p:cNvPr id="456" name="Google Shape;456;p27"/>
          <p:cNvSpPr txBox="1">
            <a:spLocks noGrp="1"/>
          </p:cNvSpPr>
          <p:nvPr>
            <p:ph type="sldNum" idx="4294967295"/>
          </p:nvPr>
        </p:nvSpPr>
        <p:spPr>
          <a:xfrm>
            <a:off x="10889166" y="6264715"/>
            <a:ext cx="463217"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FR">
                <a:latin typeface="Calibri"/>
                <a:ea typeface="Calibri"/>
                <a:cs typeface="Calibri"/>
                <a:sym typeface="Calibri"/>
              </a:rPr>
              <a:t>22</a:t>
            </a:fld>
            <a:endParaRPr>
              <a:latin typeface="Calibri"/>
              <a:ea typeface="Calibri"/>
              <a:cs typeface="Calibri"/>
              <a:sym typeface="Calibri"/>
            </a:endParaRPr>
          </a:p>
        </p:txBody>
      </p:sp>
      <p:sp>
        <p:nvSpPr>
          <p:cNvPr id="457" name="Google Shape;457;p27"/>
          <p:cNvSpPr/>
          <p:nvPr/>
        </p:nvSpPr>
        <p:spPr>
          <a:xfrm>
            <a:off x="942974" y="1616627"/>
            <a:ext cx="6448425" cy="198515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rgbClr val="005A9E"/>
                </a:solidFill>
                <a:latin typeface="Calibri"/>
                <a:ea typeface="Calibri"/>
                <a:cs typeface="Calibri"/>
                <a:sym typeface="Calibri"/>
              </a:rPr>
              <a:t>Avec cette offre, le salarié est couvert lorsqu'un accident survient dans le cadre de son activité professionnelle, où s'il développe une maladie en lien avec son activité. </a:t>
            </a:r>
            <a:endParaRPr/>
          </a:p>
          <a:p>
            <a:pPr marL="0" marR="0" lvl="0" indent="0" algn="just" rtl="0">
              <a:spcBef>
                <a:spcPts val="0"/>
              </a:spcBef>
              <a:spcAft>
                <a:spcPts val="0"/>
              </a:spcAft>
              <a:buNone/>
            </a:pPr>
            <a:endParaRPr sz="800">
              <a:solidFill>
                <a:srgbClr val="005A9E"/>
              </a:solidFill>
              <a:latin typeface="Calibri"/>
              <a:ea typeface="Calibri"/>
              <a:cs typeface="Calibri"/>
              <a:sym typeface="Calibri"/>
            </a:endParaRPr>
          </a:p>
          <a:p>
            <a:pPr marL="0" marR="0" lvl="0" indent="0" algn="just" rtl="0">
              <a:spcBef>
                <a:spcPts val="0"/>
              </a:spcBef>
              <a:spcAft>
                <a:spcPts val="0"/>
              </a:spcAft>
              <a:buNone/>
            </a:pPr>
            <a:r>
              <a:rPr lang="fr-FR" sz="1800">
                <a:solidFill>
                  <a:srgbClr val="005A9E"/>
                </a:solidFill>
                <a:latin typeface="Calibri"/>
                <a:ea typeface="Calibri"/>
                <a:cs typeface="Calibri"/>
                <a:sym typeface="Calibri"/>
              </a:rPr>
              <a:t>Elle lui permet d’être remboursé des frais médicaux afférents, de toucher des indemnités en cas d’arrêt de travail et garantit le versement d’une rente en cas d’incapacité de travail ou de décès. </a:t>
            </a:r>
            <a:endParaRPr/>
          </a:p>
          <a:p>
            <a:pPr marL="0" marR="0" lvl="0" indent="0" algn="l" rtl="0">
              <a:spcBef>
                <a:spcPts val="0"/>
              </a:spcBef>
              <a:spcAft>
                <a:spcPts val="0"/>
              </a:spcAft>
              <a:buNone/>
            </a:pPr>
            <a:endParaRPr sz="700">
              <a:solidFill>
                <a:srgbClr val="005A9E"/>
              </a:solidFill>
              <a:latin typeface="Calibri"/>
              <a:ea typeface="Calibri"/>
              <a:cs typeface="Calibri"/>
              <a:sym typeface="Calibri"/>
            </a:endParaRPr>
          </a:p>
        </p:txBody>
      </p:sp>
      <p:pic>
        <p:nvPicPr>
          <p:cNvPr id="458" name="Google Shape;458;p27"/>
          <p:cNvPicPr preferRelativeResize="0"/>
          <p:nvPr/>
        </p:nvPicPr>
        <p:blipFill rotWithShape="1">
          <a:blip r:embed="rId3">
            <a:alphaModFix/>
          </a:blip>
          <a:srcRect/>
          <a:stretch/>
        </p:blipFill>
        <p:spPr>
          <a:xfrm>
            <a:off x="7632700" y="1981661"/>
            <a:ext cx="3256466" cy="1266614"/>
          </a:xfrm>
          <a:prstGeom prst="rect">
            <a:avLst/>
          </a:prstGeom>
          <a:noFill/>
          <a:ln>
            <a:noFill/>
          </a:ln>
        </p:spPr>
      </p:pic>
      <p:sp>
        <p:nvSpPr>
          <p:cNvPr id="459" name="Google Shape;459;p27"/>
          <p:cNvSpPr/>
          <p:nvPr/>
        </p:nvSpPr>
        <p:spPr>
          <a:xfrm>
            <a:off x="942974" y="5025584"/>
            <a:ext cx="56491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1">
                <a:solidFill>
                  <a:srgbClr val="E12934"/>
                </a:solidFill>
                <a:latin typeface="Calibri"/>
                <a:ea typeface="Calibri"/>
                <a:cs typeface="Calibri"/>
                <a:sym typeface="Calibri"/>
              </a:rPr>
              <a:t>MODALITÉ D’ADHÉSION :  </a:t>
            </a:r>
            <a:r>
              <a:rPr lang="fr-FR" sz="1800">
                <a:solidFill>
                  <a:schemeClr val="dk2"/>
                </a:solidFill>
                <a:latin typeface="Calibri"/>
                <a:ea typeface="Calibri"/>
                <a:cs typeface="Calibri"/>
                <a:sym typeface="Calibri"/>
              </a:rPr>
              <a:t>a</a:t>
            </a:r>
            <a:r>
              <a:rPr lang="fr-FR" sz="1800">
                <a:solidFill>
                  <a:schemeClr val="dk1"/>
                </a:solidFill>
                <a:latin typeface="Calibri"/>
                <a:ea typeface="Calibri"/>
                <a:cs typeface="Calibri"/>
                <a:sym typeface="Calibri"/>
              </a:rPr>
              <a:t>dhésion en ligne ou par papier</a:t>
            </a:r>
            <a:endParaRPr/>
          </a:p>
        </p:txBody>
      </p:sp>
      <p:sp>
        <p:nvSpPr>
          <p:cNvPr id="460" name="Google Shape;460;p27"/>
          <p:cNvSpPr txBox="1"/>
          <p:nvPr/>
        </p:nvSpPr>
        <p:spPr>
          <a:xfrm>
            <a:off x="189990" y="305492"/>
            <a:ext cx="10509250" cy="92333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3"/>
              </a:buClr>
              <a:buSzPts val="5000"/>
              <a:buFont typeface="Calibri"/>
              <a:buNone/>
            </a:pPr>
            <a:r>
              <a:rPr lang="fr-FR" sz="5000" b="1" dirty="0">
                <a:solidFill>
                  <a:schemeClr val="accent3"/>
                </a:solidFill>
                <a:latin typeface="Calibri"/>
                <a:ea typeface="Calibri"/>
                <a:cs typeface="Calibri"/>
                <a:sym typeface="Calibri"/>
              </a:rPr>
              <a:t> </a:t>
            </a:r>
            <a:endParaRPr sz="5000" b="1" dirty="0">
              <a:solidFill>
                <a:srgbClr val="E12934"/>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8"/>
          <p:cNvSpPr txBox="1">
            <a:spLocks noGrp="1"/>
          </p:cNvSpPr>
          <p:nvPr>
            <p:ph type="title"/>
          </p:nvPr>
        </p:nvSpPr>
        <p:spPr>
          <a:xfrm>
            <a:off x="838200" y="265562"/>
            <a:ext cx="10509250" cy="9233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5000"/>
              <a:buFont typeface="Calibri"/>
              <a:buNone/>
            </a:pPr>
            <a:r>
              <a:rPr lang="fr-FR" dirty="0">
                <a:solidFill>
                  <a:srgbClr val="055B9E"/>
                </a:solidFill>
              </a:rPr>
              <a:t>Assurance </a:t>
            </a:r>
            <a:r>
              <a:rPr lang="fr-FR" dirty="0">
                <a:solidFill>
                  <a:srgbClr val="FF0000"/>
                </a:solidFill>
              </a:rPr>
              <a:t>retraite</a:t>
            </a:r>
            <a:endParaRPr dirty="0"/>
          </a:p>
        </p:txBody>
      </p:sp>
      <p:sp>
        <p:nvSpPr>
          <p:cNvPr id="466" name="Google Shape;466;p28"/>
          <p:cNvSpPr txBox="1">
            <a:spLocks noGrp="1"/>
          </p:cNvSpPr>
          <p:nvPr>
            <p:ph type="sldNum" idx="4294967295"/>
          </p:nvPr>
        </p:nvSpPr>
        <p:spPr>
          <a:xfrm>
            <a:off x="10889166" y="6264715"/>
            <a:ext cx="463217"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fr-FR"/>
              <a:t>23</a:t>
            </a:fld>
            <a:endParaRPr/>
          </a:p>
        </p:txBody>
      </p:sp>
      <p:pic>
        <p:nvPicPr>
          <p:cNvPr id="467" name="Google Shape;467;p28"/>
          <p:cNvPicPr preferRelativeResize="0"/>
          <p:nvPr/>
        </p:nvPicPr>
        <p:blipFill rotWithShape="1">
          <a:blip r:embed="rId3">
            <a:alphaModFix/>
          </a:blip>
          <a:srcRect/>
          <a:stretch/>
        </p:blipFill>
        <p:spPr>
          <a:xfrm>
            <a:off x="6092824" y="1004519"/>
            <a:ext cx="5714999" cy="1560876"/>
          </a:xfrm>
          <a:prstGeom prst="rect">
            <a:avLst/>
          </a:prstGeom>
          <a:noFill/>
          <a:ln>
            <a:noFill/>
          </a:ln>
        </p:spPr>
      </p:pic>
      <p:sp>
        <p:nvSpPr>
          <p:cNvPr id="468" name="Google Shape;468;p28"/>
          <p:cNvSpPr/>
          <p:nvPr/>
        </p:nvSpPr>
        <p:spPr>
          <a:xfrm>
            <a:off x="900114" y="1413939"/>
            <a:ext cx="5014912"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dirty="0">
                <a:solidFill>
                  <a:schemeClr val="dk1"/>
                </a:solidFill>
                <a:latin typeface="Calibri"/>
                <a:ea typeface="Calibri"/>
                <a:cs typeface="Calibri"/>
                <a:sym typeface="Calibri"/>
              </a:rPr>
              <a:t>La CFE permet aux salariés expatriés de travailler à l'étranger sans impact négatif sur leur retraite française future.</a:t>
            </a:r>
            <a:endParaRPr dirty="0"/>
          </a:p>
        </p:txBody>
      </p:sp>
      <p:sp>
        <p:nvSpPr>
          <p:cNvPr id="469" name="Google Shape;469;p28"/>
          <p:cNvSpPr/>
          <p:nvPr/>
        </p:nvSpPr>
        <p:spPr>
          <a:xfrm>
            <a:off x="900113" y="2742161"/>
            <a:ext cx="10825162"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En cotisant à </a:t>
            </a:r>
            <a:r>
              <a:rPr lang="fr-FR" sz="1800" b="1">
                <a:solidFill>
                  <a:srgbClr val="FF0000"/>
                </a:solidFill>
                <a:latin typeface="Calibri"/>
                <a:ea typeface="Calibri"/>
                <a:cs typeface="Calibri"/>
                <a:sym typeface="Calibri"/>
              </a:rPr>
              <a:t>l’assurance retraite volontaire de la CFE</a:t>
            </a:r>
            <a:r>
              <a:rPr lang="fr-FR" sz="1800">
                <a:solidFill>
                  <a:schemeClr val="dk1"/>
                </a:solidFill>
                <a:latin typeface="Calibri"/>
                <a:ea typeface="Calibri"/>
                <a:cs typeface="Calibri"/>
                <a:sym typeface="Calibri"/>
              </a:rPr>
              <a:t>, vous continuez à acquérir des droits comme si la carrière se déroulait en France. Vos cotisations sont reversées à l'Assurance Retraite, qui se charge de mettre à jour votre compte individuel retraite.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fr-FR" sz="1800" b="1">
                <a:solidFill>
                  <a:schemeClr val="dk1"/>
                </a:solidFill>
                <a:latin typeface="Calibri"/>
                <a:ea typeface="Calibri"/>
                <a:cs typeface="Calibri"/>
                <a:sym typeface="Calibri"/>
              </a:rPr>
              <a:t>Cette offre est accessible :</a:t>
            </a: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Aux salariés expatriés ayant cotisé pendant au moins 5 ans à un régime français d’assurance maladie obligatoire de base;</a:t>
            </a:r>
            <a:endParaRPr/>
          </a:p>
          <a:p>
            <a:pPr marL="285750" marR="0" lvl="0" indent="-285750" algn="just" rtl="0">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Aux inactifs, chargés de famille ayant été affiliés à un régime obligatoire de Sécurité sociale français pendant au moins six mois avant leur expatriation et n’ayant pas repris d'activité à l'étranger.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DBB5D5-4427-457E-87FB-0EB1C1FDD349}"/>
              </a:ext>
            </a:extLst>
          </p:cNvPr>
          <p:cNvSpPr>
            <a:spLocks noGrp="1"/>
          </p:cNvSpPr>
          <p:nvPr>
            <p:ph type="title"/>
          </p:nvPr>
        </p:nvSpPr>
        <p:spPr>
          <a:xfrm>
            <a:off x="5176564" y="2833577"/>
            <a:ext cx="6591550" cy="1743415"/>
          </a:xfrm>
        </p:spPr>
        <p:txBody>
          <a:bodyPr/>
          <a:lstStyle/>
          <a:p>
            <a:r>
              <a:rPr lang="fr-FR" dirty="0"/>
              <a:t>CARTE </a:t>
            </a:r>
            <a:r>
              <a:rPr lang="fr-FR" dirty="0">
                <a:solidFill>
                  <a:srgbClr val="E12934"/>
                </a:solidFill>
              </a:rPr>
              <a:t>VITALE</a:t>
            </a:r>
          </a:p>
        </p:txBody>
      </p:sp>
      <p:pic>
        <p:nvPicPr>
          <p:cNvPr id="7" name="Espace réservé pour une image  6" descr="Une image contenant texte&#10;&#10;Description générée automatiquement">
            <a:extLst>
              <a:ext uri="{FF2B5EF4-FFF2-40B4-BE49-F238E27FC236}">
                <a16:creationId xmlns:a16="http://schemas.microsoft.com/office/drawing/2014/main" id="{4059EBF2-46F3-4B52-B233-C88ADD4B646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90" r="27790"/>
          <a:stretch>
            <a:fillRect/>
          </a:stretch>
        </p:blipFill>
        <p:spPr/>
      </p:pic>
      <p:sp>
        <p:nvSpPr>
          <p:cNvPr id="8" name="Espace réservé du numéro de diapositive 4">
            <a:extLst>
              <a:ext uri="{FF2B5EF4-FFF2-40B4-BE49-F238E27FC236}">
                <a16:creationId xmlns:a16="http://schemas.microsoft.com/office/drawing/2014/main" id="{D161765E-ABCC-40F8-8EB9-63463D41FD1D}"/>
              </a:ext>
            </a:extLst>
          </p:cNvPr>
          <p:cNvSpPr txBox="1">
            <a:spLocks/>
          </p:cNvSpPr>
          <p:nvPr/>
        </p:nvSpPr>
        <p:spPr>
          <a:xfrm>
            <a:off x="10889166" y="6277778"/>
            <a:ext cx="463217" cy="365125"/>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36BE22-8145-44D8-B7E6-422CB817337B}" type="slidenum">
              <a:rPr lang="fr-FR" smtClean="0"/>
              <a:pPr/>
              <a:t>24</a:t>
            </a:fld>
            <a:endParaRPr lang="fr-FR" dirty="0"/>
          </a:p>
        </p:txBody>
      </p:sp>
    </p:spTree>
    <p:extLst>
      <p:ext uri="{BB962C8B-B14F-4D97-AF65-F5344CB8AC3E}">
        <p14:creationId xmlns:p14="http://schemas.microsoft.com/office/powerpoint/2010/main" val="113562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2C1EB78-0362-40E8-8F90-EDB4EB702B7E}"/>
              </a:ext>
            </a:extLst>
          </p:cNvPr>
          <p:cNvSpPr>
            <a:spLocks noGrp="1"/>
          </p:cNvSpPr>
          <p:nvPr>
            <p:ph type="sldNum" sz="quarter" idx="4294967295"/>
          </p:nvPr>
        </p:nvSpPr>
        <p:spPr>
          <a:xfrm>
            <a:off x="9897948" y="6367779"/>
            <a:ext cx="406855" cy="261328"/>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C99C6E-694B-4415-9D59-85F819326276}" type="slidenum">
              <a:rPr lang="fr-FR" smtClean="0"/>
              <a:pPr/>
              <a:t>25</a:t>
            </a:fld>
            <a:endParaRPr lang="fr-FR" dirty="0"/>
          </a:p>
        </p:txBody>
      </p:sp>
      <p:sp>
        <p:nvSpPr>
          <p:cNvPr id="14" name="ZoneTexte 13">
            <a:extLst>
              <a:ext uri="{FF2B5EF4-FFF2-40B4-BE49-F238E27FC236}">
                <a16:creationId xmlns:a16="http://schemas.microsoft.com/office/drawing/2014/main" id="{802E5878-BA65-4D7B-BA01-EC867FD2EAF5}"/>
              </a:ext>
            </a:extLst>
          </p:cNvPr>
          <p:cNvSpPr txBox="1"/>
          <p:nvPr/>
        </p:nvSpPr>
        <p:spPr>
          <a:xfrm>
            <a:off x="918826" y="1368964"/>
            <a:ext cx="8320424" cy="4001095"/>
          </a:xfrm>
          <a:prstGeom prst="rect">
            <a:avLst/>
          </a:prstGeom>
          <a:noFill/>
        </p:spPr>
        <p:txBody>
          <a:bodyPr wrap="square" rtlCol="0">
            <a:spAutoFit/>
          </a:bodyPr>
          <a:lstStyle/>
          <a:p>
            <a:endParaRPr lang="fr-FR" sz="1400" b="1" dirty="0">
              <a:solidFill>
                <a:srgbClr val="E12934"/>
              </a:solidFill>
            </a:endParaRPr>
          </a:p>
          <a:p>
            <a:pPr algn="just"/>
            <a:r>
              <a:rPr lang="fr-FR" sz="2400" b="1" dirty="0">
                <a:solidFill>
                  <a:srgbClr val="C00000"/>
                </a:solidFill>
              </a:rPr>
              <a:t>Possibilité pour les adhérents CFE de bénéficier de la carte vitale pour les soins en France :</a:t>
            </a:r>
          </a:p>
          <a:p>
            <a:pPr marL="285750" indent="-285750" algn="just">
              <a:buFontTx/>
              <a:buChar char="-"/>
            </a:pPr>
            <a:endParaRPr lang="fr-FR" b="1" dirty="0">
              <a:solidFill>
                <a:schemeClr val="tx2"/>
              </a:solidFill>
            </a:endParaRPr>
          </a:p>
          <a:p>
            <a:pPr marL="285750" indent="-285750" algn="just">
              <a:buFontTx/>
              <a:buChar char="-"/>
            </a:pPr>
            <a:r>
              <a:rPr lang="fr-FR" dirty="0">
                <a:solidFill>
                  <a:schemeClr val="tx2"/>
                </a:solidFill>
              </a:rPr>
              <a:t>Tiers payant ou remboursements plus rapides</a:t>
            </a:r>
          </a:p>
          <a:p>
            <a:pPr marL="285750" indent="-285750" algn="just">
              <a:buFontTx/>
              <a:buChar char="-"/>
            </a:pPr>
            <a:endParaRPr lang="fr-FR" dirty="0">
              <a:solidFill>
                <a:schemeClr val="tx2"/>
              </a:solidFill>
            </a:endParaRPr>
          </a:p>
          <a:p>
            <a:pPr marL="285750" indent="-285750" algn="just">
              <a:buFontTx/>
              <a:buChar char="-"/>
            </a:pPr>
            <a:r>
              <a:rPr lang="fr-FR" dirty="0">
                <a:solidFill>
                  <a:schemeClr val="tx2"/>
                </a:solidFill>
              </a:rPr>
              <a:t>Plus de feuilles de soins papier à adresser à la CFE</a:t>
            </a:r>
          </a:p>
          <a:p>
            <a:pPr marL="285750" indent="-285750" algn="just">
              <a:buFontTx/>
              <a:buChar char="-"/>
            </a:pPr>
            <a:endParaRPr lang="fr-FR" dirty="0">
              <a:solidFill>
                <a:schemeClr val="tx2"/>
              </a:solidFill>
            </a:endParaRPr>
          </a:p>
          <a:p>
            <a:pPr marL="285750" indent="-285750" algn="just">
              <a:buFontTx/>
              <a:buChar char="-"/>
            </a:pPr>
            <a:r>
              <a:rPr lang="fr-FR" dirty="0">
                <a:solidFill>
                  <a:schemeClr val="tx2"/>
                </a:solidFill>
              </a:rPr>
              <a:t>Fluidité au départ et au retour en France (mutation automatique de la CPAM à la CFE et réciproquement)</a:t>
            </a:r>
          </a:p>
          <a:p>
            <a:pPr marL="285750" indent="-285750" algn="just">
              <a:buFontTx/>
              <a:buChar char="-"/>
            </a:pPr>
            <a:endParaRPr lang="fr-FR" b="1" dirty="0">
              <a:solidFill>
                <a:schemeClr val="tx2"/>
              </a:solidFill>
            </a:endParaRPr>
          </a:p>
          <a:p>
            <a:pPr marL="285750" indent="-285750" algn="just">
              <a:buFontTx/>
              <a:buChar char="-"/>
            </a:pPr>
            <a:endParaRPr lang="fr-FR" b="1" dirty="0">
              <a:solidFill>
                <a:schemeClr val="tx2"/>
              </a:solidFill>
            </a:endParaRPr>
          </a:p>
          <a:p>
            <a:pPr marL="285750" indent="-285750">
              <a:buFontTx/>
              <a:buChar char="-"/>
            </a:pPr>
            <a:endParaRPr lang="fr-FR" sz="1400" b="1" dirty="0">
              <a:solidFill>
                <a:schemeClr val="tx2"/>
              </a:solidFill>
            </a:endParaRPr>
          </a:p>
          <a:p>
            <a:endParaRPr lang="fr-FR" sz="1600" b="1" dirty="0">
              <a:solidFill>
                <a:srgbClr val="E12934"/>
              </a:solidFill>
            </a:endParaRPr>
          </a:p>
        </p:txBody>
      </p:sp>
      <p:pic>
        <p:nvPicPr>
          <p:cNvPr id="4" name="Image 3" descr="Une image contenant personne, table, assis, femme&#10;&#10;Description générée automatiquement">
            <a:extLst>
              <a:ext uri="{FF2B5EF4-FFF2-40B4-BE49-F238E27FC236}">
                <a16:creationId xmlns:a16="http://schemas.microsoft.com/office/drawing/2014/main" id="{3596F31F-6F6C-471C-AE88-47DC4ACAB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445" y="727227"/>
            <a:ext cx="2527173" cy="37907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 name="Diagramme 1">
            <a:extLst>
              <a:ext uri="{FF2B5EF4-FFF2-40B4-BE49-F238E27FC236}">
                <a16:creationId xmlns:a16="http://schemas.microsoft.com/office/drawing/2014/main" id="{FD75C315-5491-47F7-97F8-B94AA6D9530B}"/>
              </a:ext>
            </a:extLst>
          </p:cNvPr>
          <p:cNvGraphicFramePr/>
          <p:nvPr/>
        </p:nvGraphicFramePr>
        <p:xfrm>
          <a:off x="532617" y="4748863"/>
          <a:ext cx="10509250" cy="1242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Google Shape;291;p14">
            <a:extLst>
              <a:ext uri="{FF2B5EF4-FFF2-40B4-BE49-F238E27FC236}">
                <a16:creationId xmlns:a16="http://schemas.microsoft.com/office/drawing/2014/main" id="{6C49599D-5A07-46B6-4A5F-FEB0F4D9CC01}"/>
              </a:ext>
            </a:extLst>
          </p:cNvPr>
          <p:cNvSpPr txBox="1">
            <a:spLocks/>
          </p:cNvSpPr>
          <p:nvPr/>
        </p:nvSpPr>
        <p:spPr>
          <a:xfrm>
            <a:off x="10897790" y="6290596"/>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25</a:t>
            </a:fld>
            <a:endParaRPr lang="fr-FR" b="1" dirty="0">
              <a:solidFill>
                <a:schemeClr val="bg1"/>
              </a:solidFill>
            </a:endParaRPr>
          </a:p>
        </p:txBody>
      </p:sp>
    </p:spTree>
    <p:extLst>
      <p:ext uri="{BB962C8B-B14F-4D97-AF65-F5344CB8AC3E}">
        <p14:creationId xmlns:p14="http://schemas.microsoft.com/office/powerpoint/2010/main" val="413590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622CD62-3530-4414-AD01-9A47420AD3F1}"/>
              </a:ext>
            </a:extLst>
          </p:cNvPr>
          <p:cNvSpPr txBox="1"/>
          <p:nvPr/>
        </p:nvSpPr>
        <p:spPr>
          <a:xfrm>
            <a:off x="755291" y="5828642"/>
            <a:ext cx="4438052" cy="430887"/>
          </a:xfrm>
          <a:prstGeom prst="rect">
            <a:avLst/>
          </a:prstGeom>
          <a:noFill/>
        </p:spPr>
        <p:txBody>
          <a:bodyPr wrap="square" rtlCol="0">
            <a:spAutoFit/>
          </a:bodyPr>
          <a:lstStyle/>
          <a:p>
            <a:r>
              <a:rPr lang="fr-FR" sz="1100" b="1" i="1" baseline="30000" dirty="0">
                <a:solidFill>
                  <a:srgbClr val="E85A5F"/>
                </a:solidFill>
              </a:rPr>
              <a:t>1</a:t>
            </a:r>
            <a:r>
              <a:rPr lang="fr-FR" sz="1100" i="1" dirty="0">
                <a:solidFill>
                  <a:schemeClr val="accent3">
                    <a:lumMod val="75000"/>
                  </a:schemeClr>
                </a:solidFill>
              </a:rPr>
              <a:t> </a:t>
            </a:r>
            <a:r>
              <a:rPr lang="fr-FR" sz="1100" i="1" dirty="0">
                <a:solidFill>
                  <a:schemeClr val="bg1">
                    <a:lumMod val="50000"/>
                  </a:schemeClr>
                </a:solidFill>
              </a:rPr>
              <a:t>JeunExpat Santé, </a:t>
            </a:r>
            <a:r>
              <a:rPr lang="fr-FR" sz="1100" i="1" dirty="0" err="1">
                <a:solidFill>
                  <a:schemeClr val="bg1">
                    <a:lumMod val="50000"/>
                  </a:schemeClr>
                </a:solidFill>
              </a:rPr>
              <a:t>MondExpat</a:t>
            </a:r>
            <a:r>
              <a:rPr lang="fr-FR" sz="1100" i="1" dirty="0">
                <a:solidFill>
                  <a:schemeClr val="bg1">
                    <a:lumMod val="50000"/>
                  </a:schemeClr>
                </a:solidFill>
              </a:rPr>
              <a:t> Santé, </a:t>
            </a:r>
            <a:r>
              <a:rPr lang="fr-FR" sz="1100" i="1" dirty="0" err="1">
                <a:solidFill>
                  <a:schemeClr val="bg1">
                    <a:lumMod val="50000"/>
                  </a:schemeClr>
                </a:solidFill>
              </a:rPr>
              <a:t>FrancExpat</a:t>
            </a:r>
            <a:r>
              <a:rPr lang="fr-FR" sz="1100" i="1" dirty="0">
                <a:solidFill>
                  <a:schemeClr val="bg1">
                    <a:lumMod val="50000"/>
                  </a:schemeClr>
                </a:solidFill>
              </a:rPr>
              <a:t> Santé</a:t>
            </a:r>
          </a:p>
          <a:p>
            <a:r>
              <a:rPr lang="fr-FR" sz="1100" b="1" i="1" baseline="30000" dirty="0">
                <a:solidFill>
                  <a:srgbClr val="E85A5F"/>
                </a:solidFill>
              </a:rPr>
              <a:t>2</a:t>
            </a:r>
            <a:r>
              <a:rPr lang="fr-FR" sz="1100" i="1" dirty="0">
                <a:solidFill>
                  <a:schemeClr val="accent3">
                    <a:lumMod val="75000"/>
                  </a:schemeClr>
                </a:solidFill>
              </a:rPr>
              <a:t> </a:t>
            </a:r>
            <a:r>
              <a:rPr lang="fr-FR" sz="1100" i="1" dirty="0">
                <a:solidFill>
                  <a:schemeClr val="bg1">
                    <a:lumMod val="50000"/>
                  </a:schemeClr>
                </a:solidFill>
              </a:rPr>
              <a:t>Répertoire National Inter-régimes de l’Assurance Maladie</a:t>
            </a:r>
          </a:p>
        </p:txBody>
      </p:sp>
      <p:sp>
        <p:nvSpPr>
          <p:cNvPr id="8" name="Titre 1">
            <a:extLst>
              <a:ext uri="{FF2B5EF4-FFF2-40B4-BE49-F238E27FC236}">
                <a16:creationId xmlns:a16="http://schemas.microsoft.com/office/drawing/2014/main" id="{642CD3E3-AD31-475E-A284-6C2CE93B7C89}"/>
              </a:ext>
            </a:extLst>
          </p:cNvPr>
          <p:cNvSpPr>
            <a:spLocks noGrp="1"/>
          </p:cNvSpPr>
          <p:nvPr>
            <p:ph type="title"/>
          </p:nvPr>
        </p:nvSpPr>
        <p:spPr>
          <a:xfrm>
            <a:off x="1517483" y="1328055"/>
            <a:ext cx="2913668" cy="667692"/>
          </a:xfrm>
        </p:spPr>
        <p:txBody>
          <a:bodyPr>
            <a:normAutofit/>
          </a:bodyPr>
          <a:lstStyle/>
          <a:p>
            <a:pPr algn="ctr"/>
            <a:r>
              <a:rPr lang="fr-FR" sz="2000" dirty="0">
                <a:solidFill>
                  <a:srgbClr val="E85A5F"/>
                </a:solidFill>
                <a:latin typeface="Montserrat" panose="00000500000000000000" pitchFamily="2" charset="0"/>
                <a:cs typeface="Calibri" panose="020F0502020204030204" pitchFamily="34" charset="0"/>
              </a:rPr>
              <a:t>Conditions à remplir</a:t>
            </a:r>
            <a:endParaRPr lang="fr-FR" sz="2000" dirty="0">
              <a:solidFill>
                <a:srgbClr val="E85A5F"/>
              </a:solidFill>
              <a:latin typeface="Montserrat" panose="00000500000000000000" pitchFamily="2" charset="0"/>
            </a:endParaRPr>
          </a:p>
        </p:txBody>
      </p:sp>
      <p:sp>
        <p:nvSpPr>
          <p:cNvPr id="9" name="Titre 1">
            <a:extLst>
              <a:ext uri="{FF2B5EF4-FFF2-40B4-BE49-F238E27FC236}">
                <a16:creationId xmlns:a16="http://schemas.microsoft.com/office/drawing/2014/main" id="{DF236507-BE1D-42A6-AE7E-F6DE369C8DC5}"/>
              </a:ext>
            </a:extLst>
          </p:cNvPr>
          <p:cNvSpPr txBox="1">
            <a:spLocks/>
          </p:cNvSpPr>
          <p:nvPr/>
        </p:nvSpPr>
        <p:spPr>
          <a:xfrm>
            <a:off x="7556001" y="1380771"/>
            <a:ext cx="2913668" cy="43189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Clr>
                <a:schemeClr val="accent3"/>
              </a:buClr>
              <a:buFont typeface="+mj-lt"/>
              <a:buNone/>
              <a:defRPr sz="5000" b="1" kern="1200">
                <a:solidFill>
                  <a:schemeClr val="tx1"/>
                </a:solidFill>
                <a:latin typeface="+mj-lt"/>
                <a:ea typeface="+mj-ea"/>
                <a:cs typeface="+mj-cs"/>
              </a:defRPr>
            </a:lvl1pPr>
          </a:lstStyle>
          <a:p>
            <a:pPr algn="ctr"/>
            <a:r>
              <a:rPr lang="fr-FR" sz="2000" dirty="0">
                <a:solidFill>
                  <a:srgbClr val="0091D5"/>
                </a:solidFill>
                <a:latin typeface="Montserrat" panose="00000500000000000000" pitchFamily="2" charset="0"/>
                <a:cs typeface="Calibri" panose="020F0502020204030204" pitchFamily="34" charset="0"/>
              </a:rPr>
              <a:t>Spécificités</a:t>
            </a:r>
            <a:endParaRPr lang="fr-FR" sz="2000" dirty="0">
              <a:solidFill>
                <a:srgbClr val="0091D5"/>
              </a:solidFill>
              <a:latin typeface="Montserrat" panose="00000500000000000000" pitchFamily="2" charset="0"/>
            </a:endParaRPr>
          </a:p>
        </p:txBody>
      </p:sp>
      <p:sp>
        <p:nvSpPr>
          <p:cNvPr id="10" name="ZoneTexte 9">
            <a:extLst>
              <a:ext uri="{FF2B5EF4-FFF2-40B4-BE49-F238E27FC236}">
                <a16:creationId xmlns:a16="http://schemas.microsoft.com/office/drawing/2014/main" id="{7BF1A3F4-1EBD-4F17-A0DD-BE2852398E44}"/>
              </a:ext>
            </a:extLst>
          </p:cNvPr>
          <p:cNvSpPr txBox="1"/>
          <p:nvPr/>
        </p:nvSpPr>
        <p:spPr>
          <a:xfrm>
            <a:off x="895775" y="1764107"/>
            <a:ext cx="4192571" cy="4032707"/>
          </a:xfrm>
          <a:prstGeom prst="rect">
            <a:avLst/>
          </a:prstGeom>
          <a:noFill/>
        </p:spPr>
        <p:txBody>
          <a:bodyPr wrap="square">
            <a:spAutoFit/>
          </a:bodyPr>
          <a:lstStyle/>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Avoir souscrit à un contrat santé</a:t>
            </a:r>
            <a:r>
              <a:rPr lang="fr-FR"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¹</a:t>
            </a: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(incluant des soins France).</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Posséder un numéro de Sécurité sociale certifié par le RNIAM</a:t>
            </a:r>
            <a:r>
              <a:rPr lang="fr-FR" sz="1600" b="1"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²</a:t>
            </a: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d</a:t>
            </a: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ébutant par 1 ou 2).</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Être âgé de 16 ans ou plus (droits ouverts à la date de demande de rattachement de la CFE).</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Ne pas subir de carence (car la fabrication de la carte Vitale est déclenchée à l’ouverture des droits).</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Avoir le paiement des cotisations à jour</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Avoir une adresse mail (accès compte CFE)</a:t>
            </a: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Avoir une adresse postale en France (permanente ou provisoire) pour la livraison de la Carte.</a:t>
            </a:r>
            <a:endPar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0FF4B966-3E92-4D5F-AA7F-CB1F5D8DA04A}"/>
              </a:ext>
            </a:extLst>
          </p:cNvPr>
          <p:cNvSpPr txBox="1"/>
          <p:nvPr/>
        </p:nvSpPr>
        <p:spPr>
          <a:xfrm>
            <a:off x="6916550" y="1864011"/>
            <a:ext cx="4192571" cy="4559582"/>
          </a:xfrm>
          <a:prstGeom prst="rect">
            <a:avLst/>
          </a:prstGeom>
          <a:noFill/>
        </p:spPr>
        <p:txBody>
          <a:bodyPr wrap="square">
            <a:spAutoFit/>
          </a:bodyPr>
          <a:lstStyle/>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Les </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conjoints à l’étranger, n’ayant jamais travaillé en France ne peuvent y prétendre (ils n’ont pas de numéro de Sécurité Sociale), sauf s’ils sont Français avec un numéro </a:t>
            </a:r>
            <a:r>
              <a:rPr lang="fr-FR" sz="1600" dirty="0" err="1">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Séc</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 Soc</a:t>
            </a:r>
          </a:p>
          <a:p>
            <a:pPr marL="285750" lvl="0" indent="-285750" algn="just">
              <a:lnSpc>
                <a:spcPct val="107000"/>
              </a:lnSpc>
              <a:buClr>
                <a:srgbClr val="E85A5F"/>
              </a:buClr>
              <a:buFont typeface="Arial" panose="020B0604020202020204" pitchFamily="34" charset="0"/>
              <a:buChar char="•"/>
            </a:pPr>
            <a:endParaRPr lang="fr-FR" sz="1600" dirty="0">
              <a:solidFill>
                <a:schemeClr val="bg2">
                  <a:lumMod val="1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buClr>
                <a:srgbClr val="E85A5F"/>
              </a:buClr>
              <a:buFont typeface="Arial" panose="020B0604020202020204" pitchFamily="34" charset="0"/>
              <a:buChar cha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L’adhérent principal ainsi que ses bénéficiaires doivent résider à l’étranger </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(sinon ils seront radiés du Régime Obligatoire Français) </a:t>
            </a: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et détenir un contrat sant</a:t>
            </a: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é couvrant les soins en France</a:t>
            </a: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buClr>
                <a:srgbClr val="E85A5F"/>
              </a:buClr>
            </a:pPr>
            <a:r>
              <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solidFill>
                <a:schemeClr val="bg2">
                  <a:lumMod val="10000"/>
                </a:schemeClr>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buClr>
                <a:srgbClr val="E85A5F"/>
              </a:buClr>
              <a:buFont typeface="Arial" panose="020B0604020202020204" pitchFamily="34" charset="0"/>
              <a:buChar char="•"/>
            </a:pPr>
            <a:r>
              <a:rPr lang="fr-FR" sz="16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Jusqu’à 18 ans, l’enfant mineur à la possibilité d’être repris sous la carte Vitale de ses parents. Une fois la majorité atteinte, s’il remplit les conditions, il pourra posséder une carte Vitale individuelle.</a:t>
            </a:r>
            <a:endParaRPr lang="fr-FR"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9A1965B-E4B2-40C4-A710-B6BD810DF279}"/>
              </a:ext>
            </a:extLst>
          </p:cNvPr>
          <p:cNvGrpSpPr/>
          <p:nvPr/>
        </p:nvGrpSpPr>
        <p:grpSpPr>
          <a:xfrm>
            <a:off x="5193343" y="1669487"/>
            <a:ext cx="1537395" cy="4590042"/>
            <a:chOff x="5410986" y="1596720"/>
            <a:chExt cx="937269" cy="4590042"/>
          </a:xfrm>
        </p:grpSpPr>
        <p:sp>
          <p:nvSpPr>
            <p:cNvPr id="6" name="Flèche : droite 5">
              <a:extLst>
                <a:ext uri="{FF2B5EF4-FFF2-40B4-BE49-F238E27FC236}">
                  <a16:creationId xmlns:a16="http://schemas.microsoft.com/office/drawing/2014/main" id="{B6D4EDB0-96BC-431B-8A42-FAB26802D172}"/>
                </a:ext>
              </a:extLst>
            </p:cNvPr>
            <p:cNvSpPr/>
            <p:nvPr/>
          </p:nvSpPr>
          <p:spPr>
            <a:xfrm>
              <a:off x="5672684" y="3690243"/>
              <a:ext cx="675571" cy="402996"/>
            </a:xfrm>
            <a:prstGeom prst="rightArrow">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ccolade fermante 15">
              <a:extLst>
                <a:ext uri="{FF2B5EF4-FFF2-40B4-BE49-F238E27FC236}">
                  <a16:creationId xmlns:a16="http://schemas.microsoft.com/office/drawing/2014/main" id="{01E2288C-6AD9-4584-A613-3B5DB981D628}"/>
                </a:ext>
              </a:extLst>
            </p:cNvPr>
            <p:cNvSpPr/>
            <p:nvPr/>
          </p:nvSpPr>
          <p:spPr>
            <a:xfrm>
              <a:off x="5410986" y="1596720"/>
              <a:ext cx="523397" cy="4590042"/>
            </a:xfrm>
            <a:prstGeom prst="rightBrace">
              <a:avLst/>
            </a:prstGeom>
            <a:ln>
              <a:solidFill>
                <a:srgbClr val="0091D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0091D5"/>
                </a:solidFill>
              </a:endParaRPr>
            </a:p>
          </p:txBody>
        </p:sp>
      </p:grpSp>
      <p:grpSp>
        <p:nvGrpSpPr>
          <p:cNvPr id="3" name="Groupe 2">
            <a:extLst>
              <a:ext uri="{FF2B5EF4-FFF2-40B4-BE49-F238E27FC236}">
                <a16:creationId xmlns:a16="http://schemas.microsoft.com/office/drawing/2014/main" id="{7C447545-C43E-4571-93CF-FF3D48BF6908}"/>
              </a:ext>
            </a:extLst>
          </p:cNvPr>
          <p:cNvGrpSpPr/>
          <p:nvPr/>
        </p:nvGrpSpPr>
        <p:grpSpPr>
          <a:xfrm>
            <a:off x="2554430" y="382666"/>
            <a:ext cx="895547" cy="895547"/>
            <a:chOff x="2442134" y="548773"/>
            <a:chExt cx="895547" cy="895547"/>
          </a:xfrm>
        </p:grpSpPr>
        <p:sp>
          <p:nvSpPr>
            <p:cNvPr id="12" name="Ellipse 11">
              <a:extLst>
                <a:ext uri="{FF2B5EF4-FFF2-40B4-BE49-F238E27FC236}">
                  <a16:creationId xmlns:a16="http://schemas.microsoft.com/office/drawing/2014/main" id="{AF58CF97-7CDD-48F2-9872-B4E18FD66C73}"/>
                </a:ext>
              </a:extLst>
            </p:cNvPr>
            <p:cNvSpPr/>
            <p:nvPr/>
          </p:nvSpPr>
          <p:spPr>
            <a:xfrm>
              <a:off x="2442134" y="548773"/>
              <a:ext cx="895547" cy="895547"/>
            </a:xfrm>
            <a:prstGeom prst="ellipse">
              <a:avLst/>
            </a:prstGeom>
            <a:solidFill>
              <a:srgbClr val="E8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18" name="Image 17">
              <a:extLst>
                <a:ext uri="{FF2B5EF4-FFF2-40B4-BE49-F238E27FC236}">
                  <a16:creationId xmlns:a16="http://schemas.microsoft.com/office/drawing/2014/main" id="{3B6B8716-A86D-4917-B416-224917DD0A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45106" y="751745"/>
              <a:ext cx="489602" cy="489602"/>
            </a:xfrm>
            <a:prstGeom prst="rect">
              <a:avLst/>
            </a:prstGeom>
          </p:spPr>
        </p:pic>
      </p:grpSp>
      <p:grpSp>
        <p:nvGrpSpPr>
          <p:cNvPr id="2" name="Groupe 1">
            <a:extLst>
              <a:ext uri="{FF2B5EF4-FFF2-40B4-BE49-F238E27FC236}">
                <a16:creationId xmlns:a16="http://schemas.microsoft.com/office/drawing/2014/main" id="{7DB5FDE1-3962-46A8-834C-73A9F55F4A97}"/>
              </a:ext>
            </a:extLst>
          </p:cNvPr>
          <p:cNvGrpSpPr/>
          <p:nvPr/>
        </p:nvGrpSpPr>
        <p:grpSpPr>
          <a:xfrm>
            <a:off x="8565061" y="382666"/>
            <a:ext cx="895547" cy="895547"/>
            <a:chOff x="8565061" y="598615"/>
            <a:chExt cx="895547" cy="895547"/>
          </a:xfrm>
        </p:grpSpPr>
        <p:sp>
          <p:nvSpPr>
            <p:cNvPr id="14" name="Ellipse 13">
              <a:extLst>
                <a:ext uri="{FF2B5EF4-FFF2-40B4-BE49-F238E27FC236}">
                  <a16:creationId xmlns:a16="http://schemas.microsoft.com/office/drawing/2014/main" id="{52637DBE-BD9B-423D-A201-CB35B0B3CF9A}"/>
                </a:ext>
              </a:extLst>
            </p:cNvPr>
            <p:cNvSpPr/>
            <p:nvPr/>
          </p:nvSpPr>
          <p:spPr>
            <a:xfrm>
              <a:off x="8565061" y="598615"/>
              <a:ext cx="895547" cy="895547"/>
            </a:xfrm>
            <a:prstGeom prst="ellipse">
              <a:avLst/>
            </a:prstGeom>
            <a:solidFill>
              <a:srgbClr val="009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pic>
          <p:nvPicPr>
            <p:cNvPr id="20" name="Image 19">
              <a:extLst>
                <a:ext uri="{FF2B5EF4-FFF2-40B4-BE49-F238E27FC236}">
                  <a16:creationId xmlns:a16="http://schemas.microsoft.com/office/drawing/2014/main" id="{4D80FA4C-1242-4F4B-84C2-581B362666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24445" y="769145"/>
              <a:ext cx="560958" cy="560958"/>
            </a:xfrm>
            <a:prstGeom prst="rect">
              <a:avLst/>
            </a:prstGeom>
          </p:spPr>
        </p:pic>
      </p:grpSp>
      <p:sp>
        <p:nvSpPr>
          <p:cNvPr id="5" name="Espace réservé du numéro de diapositive 4">
            <a:extLst>
              <a:ext uri="{FF2B5EF4-FFF2-40B4-BE49-F238E27FC236}">
                <a16:creationId xmlns:a16="http://schemas.microsoft.com/office/drawing/2014/main" id="{0F62B241-95C6-430E-999B-E5EDC1568915}"/>
              </a:ext>
            </a:extLst>
          </p:cNvPr>
          <p:cNvSpPr>
            <a:spLocks noGrp="1"/>
          </p:cNvSpPr>
          <p:nvPr>
            <p:ph type="sldNum" sz="quarter" idx="12"/>
          </p:nvPr>
        </p:nvSpPr>
        <p:spPr>
          <a:xfrm>
            <a:off x="9870972" y="6264715"/>
            <a:ext cx="463217" cy="365125"/>
          </a:xfrm>
          <a:prstGeom prst="rect">
            <a:avLst/>
          </a:prstGeom>
        </p:spPr>
        <p:txBody>
          <a:bodyPr/>
          <a:lstStyle>
            <a:defPPr>
              <a:defRPr lang="en-US"/>
            </a:defPPr>
            <a:lvl1pPr marL="0" algn="ctr" defTabSz="457200" rtl="0" eaLnBrk="1" latinLnBrk="0" hangingPunct="1">
              <a:defRPr sz="18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36BE22-8145-44D8-B7E6-422CB817337B}" type="slidenum">
              <a:rPr lang="fr-FR" smtClean="0"/>
              <a:pPr/>
              <a:t>26</a:t>
            </a:fld>
            <a:endParaRPr lang="fr-FR" dirty="0"/>
          </a:p>
        </p:txBody>
      </p:sp>
      <p:sp>
        <p:nvSpPr>
          <p:cNvPr id="13" name="Google Shape;291;p14">
            <a:extLst>
              <a:ext uri="{FF2B5EF4-FFF2-40B4-BE49-F238E27FC236}">
                <a16:creationId xmlns:a16="http://schemas.microsoft.com/office/drawing/2014/main" id="{CB3C610C-403C-AD65-8140-B1023B606D3D}"/>
              </a:ext>
            </a:extLst>
          </p:cNvPr>
          <p:cNvSpPr txBox="1">
            <a:spLocks/>
          </p:cNvSpPr>
          <p:nvPr/>
        </p:nvSpPr>
        <p:spPr>
          <a:xfrm>
            <a:off x="10897790" y="6290596"/>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26</a:t>
            </a:fld>
            <a:endParaRPr lang="fr-FR" b="1" dirty="0">
              <a:solidFill>
                <a:schemeClr val="bg1"/>
              </a:solidFill>
            </a:endParaRPr>
          </a:p>
        </p:txBody>
      </p:sp>
    </p:spTree>
    <p:extLst>
      <p:ext uri="{BB962C8B-B14F-4D97-AF65-F5344CB8AC3E}">
        <p14:creationId xmlns:p14="http://schemas.microsoft.com/office/powerpoint/2010/main" val="242057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254634"/>
            <a:ext cx="4085590" cy="788035"/>
          </a:xfrm>
          <a:prstGeom prst="rect">
            <a:avLst/>
          </a:prstGeom>
        </p:spPr>
        <p:txBody>
          <a:bodyPr vert="horz" wrap="square" lIns="0" tIns="12700" rIns="0" bIns="0" rtlCol="0">
            <a:spAutoFit/>
          </a:bodyPr>
          <a:lstStyle/>
          <a:p>
            <a:pPr marL="12700">
              <a:lnSpc>
                <a:spcPct val="100000"/>
              </a:lnSpc>
              <a:spcBef>
                <a:spcPts val="100"/>
              </a:spcBef>
            </a:pPr>
            <a:r>
              <a:rPr sz="5000" spc="-15" dirty="0">
                <a:solidFill>
                  <a:srgbClr val="045B9E"/>
                </a:solidFill>
              </a:rPr>
              <a:t>Contactez</a:t>
            </a:r>
            <a:r>
              <a:rPr sz="5000" spc="-15" dirty="0"/>
              <a:t>-nous</a:t>
            </a:r>
            <a:endParaRPr sz="5000"/>
          </a:p>
        </p:txBody>
      </p:sp>
      <p:sp>
        <p:nvSpPr>
          <p:cNvPr id="3" name="object 3"/>
          <p:cNvSpPr txBox="1"/>
          <p:nvPr/>
        </p:nvSpPr>
        <p:spPr>
          <a:xfrm>
            <a:off x="6706361" y="2176348"/>
            <a:ext cx="4709795" cy="139827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45B9E"/>
                </a:solidFill>
                <a:latin typeface="Calibri"/>
                <a:cs typeface="Calibri"/>
              </a:rPr>
              <a:t>Pour </a:t>
            </a:r>
            <a:r>
              <a:rPr sz="1800" spc="-5" dirty="0">
                <a:solidFill>
                  <a:srgbClr val="045B9E"/>
                </a:solidFill>
                <a:latin typeface="Calibri"/>
                <a:cs typeface="Calibri"/>
              </a:rPr>
              <a:t>nous </a:t>
            </a:r>
            <a:r>
              <a:rPr sz="1800" spc="-10" dirty="0">
                <a:solidFill>
                  <a:srgbClr val="045B9E"/>
                </a:solidFill>
                <a:latin typeface="Calibri"/>
                <a:cs typeface="Calibri"/>
              </a:rPr>
              <a:t>écrire </a:t>
            </a:r>
            <a:r>
              <a:rPr sz="1800" spc="-5" dirty="0">
                <a:solidFill>
                  <a:srgbClr val="045B9E"/>
                </a:solidFill>
                <a:latin typeface="Calibri"/>
                <a:cs typeface="Calibri"/>
              </a:rPr>
              <a:t>ou nous </a:t>
            </a:r>
            <a:r>
              <a:rPr sz="1800" spc="-10" dirty="0">
                <a:solidFill>
                  <a:srgbClr val="045B9E"/>
                </a:solidFill>
                <a:latin typeface="Calibri"/>
                <a:cs typeface="Calibri"/>
              </a:rPr>
              <a:t>envoyer vos </a:t>
            </a:r>
            <a:r>
              <a:rPr sz="1800" spc="-5" dirty="0">
                <a:solidFill>
                  <a:srgbClr val="045B9E"/>
                </a:solidFill>
                <a:latin typeface="Calibri"/>
                <a:cs typeface="Calibri"/>
              </a:rPr>
              <a:t>documents</a:t>
            </a:r>
            <a:r>
              <a:rPr sz="1800" spc="50" dirty="0">
                <a:solidFill>
                  <a:srgbClr val="045B9E"/>
                </a:solidFill>
                <a:latin typeface="Calibri"/>
                <a:cs typeface="Calibri"/>
              </a:rPr>
              <a:t> </a:t>
            </a:r>
            <a:r>
              <a:rPr sz="1800" dirty="0">
                <a:solidFill>
                  <a:srgbClr val="045B9E"/>
                </a:solidFill>
                <a:latin typeface="Calibri"/>
                <a:cs typeface="Calibri"/>
              </a:rPr>
              <a:t>:</a:t>
            </a:r>
            <a:endParaRPr sz="1800">
              <a:latin typeface="Calibri"/>
              <a:cs typeface="Calibri"/>
            </a:endParaRPr>
          </a:p>
          <a:p>
            <a:pPr marL="12700" marR="1698625">
              <a:lnSpc>
                <a:spcPct val="100000"/>
              </a:lnSpc>
              <a:spcBef>
                <a:spcPts val="5"/>
              </a:spcBef>
            </a:pPr>
            <a:r>
              <a:rPr sz="1800" spc="-5" dirty="0">
                <a:solidFill>
                  <a:srgbClr val="045B9E"/>
                </a:solidFill>
                <a:latin typeface="Calibri"/>
                <a:cs typeface="Calibri"/>
              </a:rPr>
              <a:t>Caisse des </a:t>
            </a:r>
            <a:r>
              <a:rPr sz="1800" spc="-10" dirty="0">
                <a:solidFill>
                  <a:srgbClr val="045B9E"/>
                </a:solidFill>
                <a:latin typeface="Calibri"/>
                <a:cs typeface="Calibri"/>
              </a:rPr>
              <a:t>Français </a:t>
            </a:r>
            <a:r>
              <a:rPr sz="1800" spc="-5" dirty="0">
                <a:solidFill>
                  <a:srgbClr val="045B9E"/>
                </a:solidFill>
                <a:latin typeface="Calibri"/>
                <a:cs typeface="Calibri"/>
              </a:rPr>
              <a:t>de </a:t>
            </a:r>
            <a:r>
              <a:rPr sz="1800" spc="-10" dirty="0">
                <a:solidFill>
                  <a:srgbClr val="045B9E"/>
                </a:solidFill>
                <a:latin typeface="Calibri"/>
                <a:cs typeface="Calibri"/>
              </a:rPr>
              <a:t>l'Étranger  </a:t>
            </a:r>
            <a:r>
              <a:rPr sz="1800" dirty="0">
                <a:solidFill>
                  <a:srgbClr val="045B9E"/>
                </a:solidFill>
                <a:latin typeface="Calibri"/>
                <a:cs typeface="Calibri"/>
              </a:rPr>
              <a:t>160 rue </a:t>
            </a:r>
            <a:r>
              <a:rPr sz="1800" spc="-5" dirty="0">
                <a:solidFill>
                  <a:srgbClr val="045B9E"/>
                </a:solidFill>
                <a:latin typeface="Calibri"/>
                <a:cs typeface="Calibri"/>
              </a:rPr>
              <a:t>des Meuniers</a:t>
            </a:r>
            <a:endParaRPr sz="1800">
              <a:latin typeface="Calibri"/>
              <a:cs typeface="Calibri"/>
            </a:endParaRPr>
          </a:p>
          <a:p>
            <a:pPr marL="12700">
              <a:lnSpc>
                <a:spcPct val="100000"/>
              </a:lnSpc>
            </a:pPr>
            <a:r>
              <a:rPr sz="1800" spc="-5" dirty="0">
                <a:solidFill>
                  <a:srgbClr val="045B9E"/>
                </a:solidFill>
                <a:latin typeface="Calibri"/>
                <a:cs typeface="Calibri"/>
              </a:rPr>
              <a:t>CS </a:t>
            </a:r>
            <a:r>
              <a:rPr sz="1800" dirty="0">
                <a:solidFill>
                  <a:srgbClr val="045B9E"/>
                </a:solidFill>
                <a:latin typeface="Calibri"/>
                <a:cs typeface="Calibri"/>
              </a:rPr>
              <a:t>70238</a:t>
            </a:r>
            <a:r>
              <a:rPr sz="1800" spc="5" dirty="0">
                <a:solidFill>
                  <a:srgbClr val="045B9E"/>
                </a:solidFill>
                <a:latin typeface="Calibri"/>
                <a:cs typeface="Calibri"/>
              </a:rPr>
              <a:t> </a:t>
            </a:r>
            <a:r>
              <a:rPr sz="1800" spc="-5" dirty="0">
                <a:solidFill>
                  <a:srgbClr val="045B9E"/>
                </a:solidFill>
                <a:latin typeface="Calibri"/>
                <a:cs typeface="Calibri"/>
              </a:rPr>
              <a:t>RUBELLES</a:t>
            </a:r>
            <a:endParaRPr sz="1800">
              <a:latin typeface="Calibri"/>
              <a:cs typeface="Calibri"/>
            </a:endParaRPr>
          </a:p>
          <a:p>
            <a:pPr marL="12700">
              <a:lnSpc>
                <a:spcPct val="100000"/>
              </a:lnSpc>
            </a:pPr>
            <a:r>
              <a:rPr sz="1800" dirty="0">
                <a:solidFill>
                  <a:srgbClr val="045B9E"/>
                </a:solidFill>
                <a:latin typeface="Calibri"/>
                <a:cs typeface="Calibri"/>
              </a:rPr>
              <a:t>77052 </a:t>
            </a:r>
            <a:r>
              <a:rPr sz="1800" spc="-10" dirty="0">
                <a:solidFill>
                  <a:srgbClr val="045B9E"/>
                </a:solidFill>
                <a:latin typeface="Calibri"/>
                <a:cs typeface="Calibri"/>
              </a:rPr>
              <a:t>MELUN</a:t>
            </a:r>
            <a:r>
              <a:rPr sz="1800" dirty="0">
                <a:solidFill>
                  <a:srgbClr val="045B9E"/>
                </a:solidFill>
                <a:latin typeface="Calibri"/>
                <a:cs typeface="Calibri"/>
              </a:rPr>
              <a:t> </a:t>
            </a:r>
            <a:r>
              <a:rPr sz="1800" spc="-10" dirty="0">
                <a:solidFill>
                  <a:srgbClr val="045B9E"/>
                </a:solidFill>
                <a:latin typeface="Calibri"/>
                <a:cs typeface="Calibri"/>
              </a:rPr>
              <a:t>CEDEX</a:t>
            </a:r>
            <a:endParaRPr sz="1800">
              <a:latin typeface="Calibri"/>
              <a:cs typeface="Calibri"/>
            </a:endParaRPr>
          </a:p>
        </p:txBody>
      </p:sp>
      <p:sp>
        <p:nvSpPr>
          <p:cNvPr id="4" name="object 4"/>
          <p:cNvSpPr/>
          <p:nvPr/>
        </p:nvSpPr>
        <p:spPr>
          <a:xfrm>
            <a:off x="838200" y="1580388"/>
            <a:ext cx="923544" cy="92354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16939" y="1934717"/>
            <a:ext cx="4475480" cy="2002789"/>
          </a:xfrm>
          <a:prstGeom prst="rect">
            <a:avLst/>
          </a:prstGeom>
        </p:spPr>
        <p:txBody>
          <a:bodyPr vert="horz" wrap="square" lIns="0" tIns="12700" rIns="0" bIns="0" rtlCol="0">
            <a:spAutoFit/>
          </a:bodyPr>
          <a:lstStyle/>
          <a:p>
            <a:pPr marL="1207135">
              <a:lnSpc>
                <a:spcPct val="100000"/>
              </a:lnSpc>
              <a:spcBef>
                <a:spcPts val="100"/>
              </a:spcBef>
            </a:pPr>
            <a:r>
              <a:rPr sz="1800" spc="-40" dirty="0">
                <a:solidFill>
                  <a:srgbClr val="045B9E"/>
                </a:solidFill>
                <a:latin typeface="Calibri"/>
                <a:cs typeface="Calibri"/>
              </a:rPr>
              <a:t>Tél. </a:t>
            </a:r>
            <a:r>
              <a:rPr sz="1800" dirty="0">
                <a:solidFill>
                  <a:srgbClr val="045B9E"/>
                </a:solidFill>
                <a:latin typeface="Calibri"/>
                <a:cs typeface="Calibri"/>
              </a:rPr>
              <a:t>: </a:t>
            </a:r>
            <a:r>
              <a:rPr sz="1800" spc="-5" dirty="0">
                <a:solidFill>
                  <a:srgbClr val="045B9E"/>
                </a:solidFill>
                <a:latin typeface="Calibri"/>
                <a:cs typeface="Calibri"/>
              </a:rPr>
              <a:t>+33 (0)1 </a:t>
            </a:r>
            <a:r>
              <a:rPr sz="1800" dirty="0">
                <a:solidFill>
                  <a:srgbClr val="045B9E"/>
                </a:solidFill>
                <a:latin typeface="Calibri"/>
                <a:cs typeface="Calibri"/>
              </a:rPr>
              <a:t>64 14 62</a:t>
            </a:r>
            <a:r>
              <a:rPr sz="1800" spc="65" dirty="0">
                <a:solidFill>
                  <a:srgbClr val="045B9E"/>
                </a:solidFill>
                <a:latin typeface="Calibri"/>
                <a:cs typeface="Calibri"/>
              </a:rPr>
              <a:t> </a:t>
            </a:r>
            <a:r>
              <a:rPr sz="1800" dirty="0">
                <a:solidFill>
                  <a:srgbClr val="045B9E"/>
                </a:solidFill>
                <a:latin typeface="Calibri"/>
                <a:cs typeface="Calibri"/>
              </a:rPr>
              <a:t>62</a:t>
            </a:r>
            <a:endParaRPr sz="1800" dirty="0">
              <a:latin typeface="Calibri"/>
              <a:cs typeface="Calibri"/>
            </a:endParaRPr>
          </a:p>
          <a:p>
            <a:pPr>
              <a:lnSpc>
                <a:spcPct val="100000"/>
              </a:lnSpc>
            </a:pPr>
            <a:endParaRPr sz="1800" dirty="0">
              <a:latin typeface="Times New Roman"/>
              <a:cs typeface="Times New Roman"/>
            </a:endParaRPr>
          </a:p>
          <a:p>
            <a:pPr>
              <a:lnSpc>
                <a:spcPct val="100000"/>
              </a:lnSpc>
              <a:spcBef>
                <a:spcPts val="50"/>
              </a:spcBef>
            </a:pPr>
            <a:endParaRPr sz="2300" dirty="0">
              <a:latin typeface="Times New Roman"/>
              <a:cs typeface="Times New Roman"/>
            </a:endParaRPr>
          </a:p>
          <a:p>
            <a:pPr marL="12700">
              <a:lnSpc>
                <a:spcPct val="100000"/>
              </a:lnSpc>
            </a:pPr>
            <a:r>
              <a:rPr sz="1800" spc="-5" dirty="0">
                <a:solidFill>
                  <a:srgbClr val="045B9E"/>
                </a:solidFill>
                <a:latin typeface="Calibri"/>
                <a:cs typeface="Calibri"/>
              </a:rPr>
              <a:t>Du lundi </a:t>
            </a:r>
            <a:r>
              <a:rPr sz="1800" dirty="0">
                <a:solidFill>
                  <a:srgbClr val="045B9E"/>
                </a:solidFill>
                <a:latin typeface="Calibri"/>
                <a:cs typeface="Calibri"/>
              </a:rPr>
              <a:t>au </a:t>
            </a:r>
            <a:r>
              <a:rPr sz="1800" spc="-5" dirty="0">
                <a:solidFill>
                  <a:srgbClr val="045B9E"/>
                </a:solidFill>
                <a:latin typeface="Calibri"/>
                <a:cs typeface="Calibri"/>
              </a:rPr>
              <a:t>vendredi de </a:t>
            </a:r>
            <a:r>
              <a:rPr sz="1800" dirty="0">
                <a:solidFill>
                  <a:srgbClr val="045B9E"/>
                </a:solidFill>
                <a:latin typeface="Calibri"/>
                <a:cs typeface="Calibri"/>
              </a:rPr>
              <a:t>9h00 à</a:t>
            </a:r>
            <a:r>
              <a:rPr sz="1800" spc="25" dirty="0">
                <a:solidFill>
                  <a:srgbClr val="045B9E"/>
                </a:solidFill>
                <a:latin typeface="Calibri"/>
                <a:cs typeface="Calibri"/>
              </a:rPr>
              <a:t> </a:t>
            </a:r>
            <a:r>
              <a:rPr sz="1800" dirty="0">
                <a:solidFill>
                  <a:srgbClr val="045B9E"/>
                </a:solidFill>
                <a:latin typeface="Calibri"/>
                <a:cs typeface="Calibri"/>
              </a:rPr>
              <a:t>17h00</a:t>
            </a:r>
            <a:endParaRPr sz="1800" dirty="0">
              <a:latin typeface="Calibri"/>
              <a:cs typeface="Calibri"/>
            </a:endParaRPr>
          </a:p>
          <a:p>
            <a:pPr marL="12700">
              <a:lnSpc>
                <a:spcPct val="100000"/>
              </a:lnSpc>
            </a:pPr>
            <a:r>
              <a:rPr sz="1800" spc="-10" dirty="0">
                <a:solidFill>
                  <a:srgbClr val="045B9E"/>
                </a:solidFill>
                <a:latin typeface="Calibri"/>
                <a:cs typeface="Calibri"/>
              </a:rPr>
              <a:t>Prix </a:t>
            </a:r>
            <a:r>
              <a:rPr sz="1800" spc="-5" dirty="0">
                <a:solidFill>
                  <a:srgbClr val="045B9E"/>
                </a:solidFill>
                <a:latin typeface="Calibri"/>
                <a:cs typeface="Calibri"/>
              </a:rPr>
              <a:t>d'un </a:t>
            </a:r>
            <a:r>
              <a:rPr sz="1800" dirty="0">
                <a:solidFill>
                  <a:srgbClr val="045B9E"/>
                </a:solidFill>
                <a:latin typeface="Calibri"/>
                <a:cs typeface="Calibri"/>
              </a:rPr>
              <a:t>appel </a:t>
            </a:r>
            <a:r>
              <a:rPr sz="1800" spc="-15" dirty="0">
                <a:solidFill>
                  <a:srgbClr val="045B9E"/>
                </a:solidFill>
                <a:latin typeface="Calibri"/>
                <a:cs typeface="Calibri"/>
              </a:rPr>
              <a:t>vers </a:t>
            </a:r>
            <a:r>
              <a:rPr sz="1800" spc="-5" dirty="0">
                <a:solidFill>
                  <a:srgbClr val="045B9E"/>
                </a:solidFill>
                <a:latin typeface="Calibri"/>
                <a:cs typeface="Calibri"/>
              </a:rPr>
              <a:t>un téléphone </a:t>
            </a:r>
            <a:r>
              <a:rPr sz="1800" spc="-20" dirty="0">
                <a:solidFill>
                  <a:srgbClr val="045B9E"/>
                </a:solidFill>
                <a:latin typeface="Calibri"/>
                <a:cs typeface="Calibri"/>
              </a:rPr>
              <a:t>fixe </a:t>
            </a:r>
            <a:r>
              <a:rPr sz="1800" dirty="0">
                <a:solidFill>
                  <a:srgbClr val="045B9E"/>
                </a:solidFill>
                <a:latin typeface="Calibri"/>
                <a:cs typeface="Calibri"/>
              </a:rPr>
              <a:t>en</a:t>
            </a:r>
            <a:r>
              <a:rPr sz="1800" spc="105" dirty="0">
                <a:solidFill>
                  <a:srgbClr val="045B9E"/>
                </a:solidFill>
                <a:latin typeface="Calibri"/>
                <a:cs typeface="Calibri"/>
              </a:rPr>
              <a:t> </a:t>
            </a:r>
            <a:r>
              <a:rPr sz="1800" spc="-10" dirty="0">
                <a:solidFill>
                  <a:srgbClr val="045B9E"/>
                </a:solidFill>
                <a:latin typeface="Calibri"/>
                <a:cs typeface="Calibri"/>
              </a:rPr>
              <a:t>France</a:t>
            </a:r>
            <a:endParaRPr sz="1800" dirty="0">
              <a:latin typeface="Calibri"/>
              <a:cs typeface="Calibri"/>
            </a:endParaRPr>
          </a:p>
          <a:p>
            <a:pPr>
              <a:lnSpc>
                <a:spcPct val="100000"/>
              </a:lnSpc>
              <a:spcBef>
                <a:spcPts val="35"/>
              </a:spcBef>
            </a:pPr>
            <a:endParaRPr sz="1850" dirty="0">
              <a:latin typeface="Times New Roman"/>
              <a:cs typeface="Times New Roman"/>
            </a:endParaRPr>
          </a:p>
          <a:p>
            <a:pPr marL="12700">
              <a:lnSpc>
                <a:spcPct val="100000"/>
              </a:lnSpc>
            </a:pPr>
            <a:r>
              <a:rPr sz="1800" spc="-15" dirty="0">
                <a:solidFill>
                  <a:srgbClr val="045B9E"/>
                </a:solidFill>
                <a:latin typeface="Calibri"/>
                <a:cs typeface="Calibri"/>
              </a:rPr>
              <a:t>Pour </a:t>
            </a:r>
            <a:r>
              <a:rPr sz="1800" spc="-10" dirty="0">
                <a:solidFill>
                  <a:srgbClr val="045B9E"/>
                </a:solidFill>
                <a:latin typeface="Calibri"/>
                <a:cs typeface="Calibri"/>
              </a:rPr>
              <a:t>tout </a:t>
            </a:r>
            <a:r>
              <a:rPr sz="1800" spc="-5" dirty="0">
                <a:solidFill>
                  <a:srgbClr val="045B9E"/>
                </a:solidFill>
                <a:latin typeface="Calibri"/>
                <a:cs typeface="Calibri"/>
              </a:rPr>
              <a:t>renseignement:</a:t>
            </a:r>
            <a:r>
              <a:rPr sz="1800" spc="45" dirty="0">
                <a:solidFill>
                  <a:srgbClr val="045B9E"/>
                </a:solidFill>
                <a:latin typeface="Calibri"/>
                <a:cs typeface="Calibri"/>
              </a:rPr>
              <a:t> </a:t>
            </a:r>
            <a:r>
              <a:rPr sz="1800" u="heavy" spc="-15" dirty="0">
                <a:solidFill>
                  <a:srgbClr val="FF0000"/>
                </a:solidFill>
                <a:uFill>
                  <a:solidFill>
                    <a:srgbClr val="FF0000"/>
                  </a:solidFill>
                </a:uFill>
                <a:latin typeface="Calibri"/>
                <a:cs typeface="Calibri"/>
                <a:hlinkClick r:id="rId3"/>
              </a:rPr>
              <a:t>infoexpat@cfe.fr</a:t>
            </a:r>
            <a:endParaRPr sz="1800" dirty="0">
              <a:latin typeface="Calibri"/>
              <a:cs typeface="Calibri"/>
            </a:endParaRPr>
          </a:p>
        </p:txBody>
      </p:sp>
      <p:sp>
        <p:nvSpPr>
          <p:cNvPr id="6" name="object 6"/>
          <p:cNvSpPr/>
          <p:nvPr/>
        </p:nvSpPr>
        <p:spPr>
          <a:xfrm>
            <a:off x="6769607" y="1121663"/>
            <a:ext cx="1132331" cy="113233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314955" y="4203191"/>
            <a:ext cx="970788" cy="957751"/>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916939" y="5187188"/>
            <a:ext cx="406781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45B9E"/>
                </a:solidFill>
                <a:latin typeface="Calibri"/>
                <a:cs typeface="Calibri"/>
              </a:rPr>
              <a:t>http</a:t>
            </a:r>
            <a:r>
              <a:rPr sz="1800" spc="-15" dirty="0">
                <a:solidFill>
                  <a:srgbClr val="045B9E"/>
                </a:solidFill>
                <a:latin typeface="Calibri"/>
                <a:cs typeface="Calibri"/>
                <a:hlinkClick r:id="rId6"/>
              </a:rPr>
              <a:t>s://w</a:t>
            </a:r>
            <a:r>
              <a:rPr sz="1800" spc="-15" dirty="0">
                <a:solidFill>
                  <a:srgbClr val="045B9E"/>
                </a:solidFill>
                <a:latin typeface="Calibri"/>
                <a:cs typeface="Calibri"/>
              </a:rPr>
              <a:t>ww</a:t>
            </a:r>
            <a:r>
              <a:rPr sz="1800" spc="-15" dirty="0">
                <a:solidFill>
                  <a:srgbClr val="045B9E"/>
                </a:solidFill>
                <a:latin typeface="Calibri"/>
                <a:cs typeface="Calibri"/>
                <a:hlinkClick r:id="rId6"/>
              </a:rPr>
              <a:t>.cf</a:t>
            </a:r>
            <a:r>
              <a:rPr sz="1800" spc="-15" dirty="0">
                <a:solidFill>
                  <a:srgbClr val="045B9E"/>
                </a:solidFill>
                <a:latin typeface="Calibri"/>
                <a:cs typeface="Calibri"/>
              </a:rPr>
              <a:t>e.</a:t>
            </a:r>
            <a:r>
              <a:rPr sz="1800" spc="-15" dirty="0">
                <a:solidFill>
                  <a:srgbClr val="045B9E"/>
                </a:solidFill>
                <a:latin typeface="Calibri"/>
                <a:cs typeface="Calibri"/>
                <a:hlinkClick r:id="rId6"/>
              </a:rPr>
              <a:t>fr/contactez-nous-en-ligne</a:t>
            </a:r>
            <a:endParaRPr sz="1800">
              <a:latin typeface="Calibri"/>
              <a:cs typeface="Calibri"/>
            </a:endParaRPr>
          </a:p>
        </p:txBody>
      </p:sp>
      <p:sp>
        <p:nvSpPr>
          <p:cNvPr id="9" name="object 9"/>
          <p:cNvSpPr/>
          <p:nvPr/>
        </p:nvSpPr>
        <p:spPr>
          <a:xfrm>
            <a:off x="6455664" y="4361688"/>
            <a:ext cx="342899" cy="3429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455664" y="4887467"/>
            <a:ext cx="342899" cy="3429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6401752" y="5371528"/>
            <a:ext cx="417194" cy="417195"/>
          </a:xfrm>
          <a:prstGeom prst="rect">
            <a:avLst/>
          </a:prstGeom>
          <a:blipFill>
            <a:blip r:embed="rId9" cstate="print"/>
            <a:stretch>
              <a:fillRect/>
            </a:stretch>
          </a:blipFill>
        </p:spPr>
        <p:txBody>
          <a:bodyPr wrap="square" lIns="0" tIns="0" rIns="0" bIns="0" rtlCol="0"/>
          <a:lstStyle/>
          <a:p>
            <a:endParaRPr/>
          </a:p>
        </p:txBody>
      </p:sp>
      <p:sp>
        <p:nvSpPr>
          <p:cNvPr id="12" name="object 12"/>
          <p:cNvSpPr txBox="1"/>
          <p:nvPr/>
        </p:nvSpPr>
        <p:spPr>
          <a:xfrm>
            <a:off x="6877939" y="4367910"/>
            <a:ext cx="3015615" cy="767715"/>
          </a:xfrm>
          <a:prstGeom prst="rect">
            <a:avLst/>
          </a:prstGeom>
        </p:spPr>
        <p:txBody>
          <a:bodyPr vert="horz" wrap="square" lIns="0" tIns="12700" rIns="0" bIns="0" rtlCol="0">
            <a:spAutoFit/>
          </a:bodyPr>
          <a:lstStyle/>
          <a:p>
            <a:pPr marL="12700">
              <a:lnSpc>
                <a:spcPct val="100000"/>
              </a:lnSpc>
              <a:spcBef>
                <a:spcPts val="100"/>
              </a:spcBef>
            </a:pPr>
            <a:r>
              <a:rPr sz="1800" u="heavy" spc="-5" dirty="0">
                <a:solidFill>
                  <a:srgbClr val="045B9E"/>
                </a:solidFill>
                <a:uFill>
                  <a:solidFill>
                    <a:srgbClr val="045B9E"/>
                  </a:solidFill>
                </a:uFill>
                <a:latin typeface="Calibri"/>
                <a:cs typeface="Calibri"/>
                <a:hlinkClick r:id="rId10"/>
              </a:rPr>
              <a:t>Caisse des </a:t>
            </a:r>
            <a:r>
              <a:rPr sz="1800" u="heavy" spc="-10" dirty="0">
                <a:solidFill>
                  <a:srgbClr val="045B9E"/>
                </a:solidFill>
                <a:uFill>
                  <a:solidFill>
                    <a:srgbClr val="045B9E"/>
                  </a:solidFill>
                </a:uFill>
                <a:latin typeface="Calibri"/>
                <a:cs typeface="Calibri"/>
                <a:hlinkClick r:id="rId10"/>
              </a:rPr>
              <a:t>Français </a:t>
            </a:r>
            <a:r>
              <a:rPr sz="1800" u="heavy" spc="-5" dirty="0">
                <a:solidFill>
                  <a:srgbClr val="045B9E"/>
                </a:solidFill>
                <a:uFill>
                  <a:solidFill>
                    <a:srgbClr val="045B9E"/>
                  </a:solidFill>
                </a:uFill>
                <a:latin typeface="Calibri"/>
                <a:cs typeface="Calibri"/>
                <a:hlinkClick r:id="rId10"/>
              </a:rPr>
              <a:t>de</a:t>
            </a:r>
            <a:r>
              <a:rPr sz="1800" u="heavy" spc="-15" dirty="0">
                <a:solidFill>
                  <a:srgbClr val="045B9E"/>
                </a:solidFill>
                <a:uFill>
                  <a:solidFill>
                    <a:srgbClr val="045B9E"/>
                  </a:solidFill>
                </a:uFill>
                <a:latin typeface="Calibri"/>
                <a:cs typeface="Calibri"/>
                <a:hlinkClick r:id="rId10"/>
              </a:rPr>
              <a:t> </a:t>
            </a:r>
            <a:r>
              <a:rPr sz="1800" u="heavy" spc="-10" dirty="0">
                <a:solidFill>
                  <a:srgbClr val="045B9E"/>
                </a:solidFill>
                <a:uFill>
                  <a:solidFill>
                    <a:srgbClr val="045B9E"/>
                  </a:solidFill>
                </a:uFill>
                <a:latin typeface="Calibri"/>
                <a:cs typeface="Calibri"/>
                <a:hlinkClick r:id="rId10"/>
              </a:rPr>
              <a:t>l'Etranger</a:t>
            </a:r>
            <a:endParaRPr sz="1800">
              <a:latin typeface="Calibri"/>
              <a:cs typeface="Calibri"/>
            </a:endParaRPr>
          </a:p>
          <a:p>
            <a:pPr marL="12700">
              <a:lnSpc>
                <a:spcPct val="100000"/>
              </a:lnSpc>
              <a:spcBef>
                <a:spcPts val="1525"/>
              </a:spcBef>
            </a:pPr>
            <a:r>
              <a:rPr sz="1800" u="heavy" spc="-5" dirty="0">
                <a:solidFill>
                  <a:srgbClr val="045B9E"/>
                </a:solidFill>
                <a:uFill>
                  <a:solidFill>
                    <a:srgbClr val="045B9E"/>
                  </a:solidFill>
                </a:uFill>
                <a:latin typeface="Calibri"/>
                <a:cs typeface="Calibri"/>
                <a:hlinkClick r:id="rId11"/>
              </a:rPr>
              <a:t>Caisse des </a:t>
            </a:r>
            <a:r>
              <a:rPr sz="1800" u="heavy" spc="-10" dirty="0">
                <a:solidFill>
                  <a:srgbClr val="045B9E"/>
                </a:solidFill>
                <a:uFill>
                  <a:solidFill>
                    <a:srgbClr val="045B9E"/>
                  </a:solidFill>
                </a:uFill>
                <a:latin typeface="Calibri"/>
                <a:cs typeface="Calibri"/>
                <a:hlinkClick r:id="rId11"/>
              </a:rPr>
              <a:t>Français </a:t>
            </a:r>
            <a:r>
              <a:rPr sz="1800" u="heavy" spc="-5" dirty="0">
                <a:solidFill>
                  <a:srgbClr val="045B9E"/>
                </a:solidFill>
                <a:uFill>
                  <a:solidFill>
                    <a:srgbClr val="045B9E"/>
                  </a:solidFill>
                </a:uFill>
                <a:latin typeface="Calibri"/>
                <a:cs typeface="Calibri"/>
                <a:hlinkClick r:id="rId11"/>
              </a:rPr>
              <a:t>de</a:t>
            </a:r>
            <a:r>
              <a:rPr sz="1800" u="heavy" spc="-15" dirty="0">
                <a:solidFill>
                  <a:srgbClr val="045B9E"/>
                </a:solidFill>
                <a:uFill>
                  <a:solidFill>
                    <a:srgbClr val="045B9E"/>
                  </a:solidFill>
                </a:uFill>
                <a:latin typeface="Calibri"/>
                <a:cs typeface="Calibri"/>
                <a:hlinkClick r:id="rId11"/>
              </a:rPr>
              <a:t> </a:t>
            </a:r>
            <a:r>
              <a:rPr sz="1800" u="heavy" spc="-10" dirty="0">
                <a:solidFill>
                  <a:srgbClr val="045B9E"/>
                </a:solidFill>
                <a:uFill>
                  <a:solidFill>
                    <a:srgbClr val="045B9E"/>
                  </a:solidFill>
                </a:uFill>
                <a:latin typeface="Calibri"/>
                <a:cs typeface="Calibri"/>
                <a:hlinkClick r:id="rId11"/>
              </a:rPr>
              <a:t>l'Etranger</a:t>
            </a:r>
            <a:endParaRPr sz="1800">
              <a:latin typeface="Calibri"/>
              <a:cs typeface="Calibri"/>
            </a:endParaRPr>
          </a:p>
        </p:txBody>
      </p:sp>
      <p:sp>
        <p:nvSpPr>
          <p:cNvPr id="13" name="object 13"/>
          <p:cNvSpPr txBox="1"/>
          <p:nvPr/>
        </p:nvSpPr>
        <p:spPr>
          <a:xfrm>
            <a:off x="6921500" y="5386222"/>
            <a:ext cx="1080135" cy="299720"/>
          </a:xfrm>
          <a:prstGeom prst="rect">
            <a:avLst/>
          </a:prstGeom>
        </p:spPr>
        <p:txBody>
          <a:bodyPr vert="horz" wrap="square" lIns="0" tIns="12700" rIns="0" bIns="0" rtlCol="0">
            <a:spAutoFit/>
          </a:bodyPr>
          <a:lstStyle/>
          <a:p>
            <a:pPr marL="12700">
              <a:lnSpc>
                <a:spcPct val="100000"/>
              </a:lnSpc>
              <a:spcBef>
                <a:spcPts val="100"/>
              </a:spcBef>
            </a:pPr>
            <a:r>
              <a:rPr sz="1800" u="heavy" spc="-10" dirty="0">
                <a:solidFill>
                  <a:srgbClr val="045B9E"/>
                </a:solidFill>
                <a:uFill>
                  <a:solidFill>
                    <a:srgbClr val="045B9E"/>
                  </a:solidFill>
                </a:uFill>
                <a:latin typeface="Calibri"/>
                <a:cs typeface="Calibri"/>
                <a:hlinkClick r:id="rId12"/>
              </a:rPr>
              <a:t>@CFE_com</a:t>
            </a:r>
            <a:endParaRPr sz="1800">
              <a:latin typeface="Calibri"/>
              <a:cs typeface="Calibri"/>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25400">
              <a:lnSpc>
                <a:spcPts val="1614"/>
              </a:lnSpc>
            </a:pPr>
            <a:r>
              <a:rPr spc="-5" dirty="0"/>
              <a:t>27</a:t>
            </a:r>
          </a:p>
        </p:txBody>
      </p:sp>
      <p:sp>
        <p:nvSpPr>
          <p:cNvPr id="17" name="object 17"/>
          <p:cNvSpPr txBox="1"/>
          <p:nvPr/>
        </p:nvSpPr>
        <p:spPr>
          <a:xfrm>
            <a:off x="916939" y="6373774"/>
            <a:ext cx="764540" cy="177800"/>
          </a:xfrm>
          <a:prstGeom prst="rect">
            <a:avLst/>
          </a:prstGeom>
        </p:spPr>
        <p:txBody>
          <a:bodyPr vert="horz" wrap="square" lIns="0" tIns="0" rIns="0" bIns="0" rtlCol="0">
            <a:spAutoFit/>
          </a:bodyPr>
          <a:lstStyle/>
          <a:p>
            <a:pPr marL="12700">
              <a:lnSpc>
                <a:spcPts val="1240"/>
              </a:lnSpc>
            </a:pPr>
            <a:r>
              <a:rPr sz="1200" dirty="0">
                <a:solidFill>
                  <a:srgbClr val="045B9E"/>
                </a:solidFill>
                <a:latin typeface="Calibri"/>
                <a:cs typeface="Calibri"/>
              </a:rPr>
              <a:t>0</a:t>
            </a:r>
            <a:r>
              <a:rPr sz="1200" spc="5" dirty="0">
                <a:solidFill>
                  <a:srgbClr val="045B9E"/>
                </a:solidFill>
                <a:latin typeface="Calibri"/>
                <a:cs typeface="Calibri"/>
              </a:rPr>
              <a:t>4</a:t>
            </a:r>
            <a:r>
              <a:rPr sz="1200" dirty="0">
                <a:solidFill>
                  <a:srgbClr val="045B9E"/>
                </a:solidFill>
                <a:latin typeface="Calibri"/>
                <a:cs typeface="Calibri"/>
              </a:rPr>
              <a:t>/1</a:t>
            </a:r>
            <a:r>
              <a:rPr sz="1200" spc="5" dirty="0">
                <a:solidFill>
                  <a:srgbClr val="045B9E"/>
                </a:solidFill>
                <a:latin typeface="Calibri"/>
                <a:cs typeface="Calibri"/>
              </a:rPr>
              <a:t>1</a:t>
            </a:r>
            <a:r>
              <a:rPr sz="1200" dirty="0">
                <a:solidFill>
                  <a:srgbClr val="045B9E"/>
                </a:solidFill>
                <a:latin typeface="Calibri"/>
                <a:cs typeface="Calibri"/>
              </a:rPr>
              <a:t>/2</a:t>
            </a:r>
            <a:r>
              <a:rPr sz="1200" spc="5" dirty="0">
                <a:solidFill>
                  <a:srgbClr val="045B9E"/>
                </a:solidFill>
                <a:latin typeface="Calibri"/>
                <a:cs typeface="Calibri"/>
              </a:rPr>
              <a:t>0</a:t>
            </a:r>
            <a:r>
              <a:rPr sz="1200" dirty="0">
                <a:solidFill>
                  <a:srgbClr val="045B9E"/>
                </a:solidFill>
                <a:latin typeface="Calibri"/>
                <a:cs typeface="Calibri"/>
              </a:rPr>
              <a:t>20</a:t>
            </a:r>
            <a:endParaRPr sz="12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4"/>
          <p:cNvSpPr txBox="1">
            <a:spLocks noGrp="1"/>
          </p:cNvSpPr>
          <p:nvPr>
            <p:ph type="title"/>
          </p:nvPr>
        </p:nvSpPr>
        <p:spPr>
          <a:xfrm>
            <a:off x="841375" y="228160"/>
            <a:ext cx="10509250" cy="9233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5000"/>
              <a:buFont typeface="Calibri"/>
              <a:buNone/>
            </a:pPr>
            <a:r>
              <a:rPr lang="fr-FR" dirty="0">
                <a:solidFill>
                  <a:srgbClr val="055B9E"/>
                </a:solidFill>
              </a:rPr>
              <a:t>Notre mission</a:t>
            </a:r>
            <a:endParaRPr dirty="0"/>
          </a:p>
        </p:txBody>
      </p:sp>
      <p:sp>
        <p:nvSpPr>
          <p:cNvPr id="290" name="Google Shape;290;p14"/>
          <p:cNvSpPr txBox="1">
            <a:spLocks noGrp="1"/>
          </p:cNvSpPr>
          <p:nvPr>
            <p:ph type="body" idx="1"/>
          </p:nvPr>
        </p:nvSpPr>
        <p:spPr>
          <a:xfrm>
            <a:off x="522514" y="1888724"/>
            <a:ext cx="11223172" cy="4054876"/>
          </a:xfrm>
          <a:prstGeom prst="rect">
            <a:avLst/>
          </a:prstGeom>
          <a:noFill/>
          <a:ln>
            <a:noFill/>
          </a:ln>
        </p:spPr>
        <p:txBody>
          <a:bodyPr spcFirstLastPara="1" wrap="square" lIns="91425" tIns="45700" rIns="91425" bIns="45700" anchor="t" anchorCtr="0">
            <a:normAutofit/>
          </a:bodyPr>
          <a:lstStyle/>
          <a:p>
            <a:pPr marL="0" lvl="0" indent="-158750" algn="l" rtl="0">
              <a:lnSpc>
                <a:spcPct val="90000"/>
              </a:lnSpc>
              <a:spcBef>
                <a:spcPts val="0"/>
              </a:spcBef>
              <a:spcAft>
                <a:spcPts val="0"/>
              </a:spcAft>
              <a:buClr>
                <a:srgbClr val="E12934"/>
              </a:buClr>
              <a:buSzPts val="2500"/>
              <a:buFont typeface="Arial"/>
              <a:buChar char="•"/>
            </a:pPr>
            <a:r>
              <a:rPr lang="fr-FR" sz="2500" dirty="0">
                <a:solidFill>
                  <a:srgbClr val="055B9E"/>
                </a:solidFill>
              </a:rPr>
              <a:t>Un organisme de Sécurité sociale créée en </a:t>
            </a:r>
            <a:r>
              <a:rPr lang="fr-FR" b="1" dirty="0">
                <a:solidFill>
                  <a:srgbClr val="E12934"/>
                </a:solidFill>
              </a:rPr>
              <a:t>1978</a:t>
            </a:r>
            <a:r>
              <a:rPr lang="fr-FR" sz="2500" dirty="0">
                <a:solidFill>
                  <a:srgbClr val="055B9E"/>
                </a:solidFill>
              </a:rPr>
              <a:t> pour répondre aux besoins des Français expatriés (livre 7 du Code de la Sécurité sociale) </a:t>
            </a:r>
            <a:endParaRPr dirty="0"/>
          </a:p>
          <a:p>
            <a:pPr marL="0" lvl="0" indent="-158750" algn="l" rtl="0">
              <a:lnSpc>
                <a:spcPct val="90000"/>
              </a:lnSpc>
              <a:spcBef>
                <a:spcPts val="2000"/>
              </a:spcBef>
              <a:spcAft>
                <a:spcPts val="0"/>
              </a:spcAft>
              <a:buClr>
                <a:srgbClr val="E12934"/>
              </a:buClr>
              <a:buSzPts val="2500"/>
              <a:buFont typeface="Arial"/>
              <a:buChar char="•"/>
            </a:pPr>
            <a:r>
              <a:rPr lang="fr-FR" sz="2500" dirty="0">
                <a:solidFill>
                  <a:srgbClr val="055B9E"/>
                </a:solidFill>
              </a:rPr>
              <a:t>La Caisse des français de l’Etranger est administrée par un </a:t>
            </a:r>
            <a:r>
              <a:rPr lang="fr-FR" b="1" dirty="0">
                <a:solidFill>
                  <a:srgbClr val="E12934"/>
                </a:solidFill>
              </a:rPr>
              <a:t>Conseil d’administration composé de 21 membres</a:t>
            </a:r>
            <a:r>
              <a:rPr lang="fr-FR" sz="2500" dirty="0">
                <a:solidFill>
                  <a:srgbClr val="055B9E"/>
                </a:solidFill>
              </a:rPr>
              <a:t> renouvelés le 17 mars 2022 pour 6 ans. Ses membres sont majoritairement établis à l’étranger et connaissent la réalité de l’expatriation.</a:t>
            </a:r>
            <a:endParaRPr dirty="0"/>
          </a:p>
          <a:p>
            <a:pPr marL="0" lvl="0" indent="-158750" algn="l" rtl="0">
              <a:lnSpc>
                <a:spcPct val="90000"/>
              </a:lnSpc>
              <a:spcBef>
                <a:spcPts val="2000"/>
              </a:spcBef>
              <a:spcAft>
                <a:spcPts val="0"/>
              </a:spcAft>
              <a:buClr>
                <a:srgbClr val="E12934"/>
              </a:buClr>
              <a:buSzPts val="2500"/>
              <a:buFont typeface="Arial"/>
              <a:buChar char="•"/>
            </a:pPr>
            <a:r>
              <a:rPr lang="fr-FR" sz="2500" dirty="0">
                <a:solidFill>
                  <a:srgbClr val="055B9E"/>
                </a:solidFill>
              </a:rPr>
              <a:t>La CFE assure la </a:t>
            </a:r>
            <a:r>
              <a:rPr lang="fr-FR" b="1" dirty="0">
                <a:solidFill>
                  <a:srgbClr val="E12934"/>
                </a:solidFill>
              </a:rPr>
              <a:t>continuité avec le régime général de Sécurité sociale français</a:t>
            </a:r>
            <a:r>
              <a:rPr lang="fr-FR" sz="2500" dirty="0">
                <a:solidFill>
                  <a:srgbClr val="055B9E"/>
                </a:solidFill>
              </a:rPr>
              <a:t>. Caisse à adhésion facultative, la CFE propose </a:t>
            </a:r>
            <a:r>
              <a:rPr lang="fr-FR" dirty="0">
                <a:solidFill>
                  <a:srgbClr val="055B9E"/>
                </a:solidFill>
              </a:rPr>
              <a:t>d</a:t>
            </a:r>
            <a:r>
              <a:rPr lang="fr-FR" sz="2500" dirty="0">
                <a:solidFill>
                  <a:srgbClr val="055B9E"/>
                </a:solidFill>
              </a:rPr>
              <a:t>es prestations similaires à celles de la sécurité sociale en France sur 3 garanties : </a:t>
            </a:r>
            <a:r>
              <a:rPr lang="fr-FR" b="1" dirty="0">
                <a:solidFill>
                  <a:srgbClr val="E12934"/>
                </a:solidFill>
              </a:rPr>
              <a:t>santé, risques professionnels, retraite.</a:t>
            </a:r>
            <a:endParaRPr dirty="0"/>
          </a:p>
        </p:txBody>
      </p:sp>
      <p:sp>
        <p:nvSpPr>
          <p:cNvPr id="291" name="Google Shape;291;p14"/>
          <p:cNvSpPr txBox="1">
            <a:spLocks noGrp="1"/>
          </p:cNvSpPr>
          <p:nvPr>
            <p:ph type="sldNum" idx="4294967295"/>
          </p:nvPr>
        </p:nvSpPr>
        <p:spPr>
          <a:xfrm>
            <a:off x="10889166" y="6264715"/>
            <a:ext cx="463217" cy="365125"/>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lt1"/>
              </a:buClr>
              <a:buSzPts val="1600"/>
              <a:buFont typeface="Calibri"/>
              <a:buNone/>
            </a:pPr>
            <a:fld id="{00000000-1234-1234-1234-123412341234}" type="slidenum">
              <a:rPr lang="fr-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15"/>
          <p:cNvSpPr txBox="1"/>
          <p:nvPr/>
        </p:nvSpPr>
        <p:spPr>
          <a:xfrm>
            <a:off x="9870973" y="6259529"/>
            <a:ext cx="463216" cy="365125"/>
          </a:xfrm>
          <a:prstGeom prst="rect">
            <a:avLst/>
          </a:prstGeom>
          <a:no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1800" b="1" i="0" u="none" strike="noStrike" kern="1200" cap="none" spc="0" normalizeH="0" baseline="0" noProof="0">
                <a:ln>
                  <a:noFill/>
                </a:ln>
                <a:solidFill>
                  <a:srgbClr val="FFFFFF"/>
                </a:solidFill>
                <a:effectLst/>
                <a:uLnTx/>
                <a:uFillTx/>
                <a:latin typeface="Calibri"/>
                <a:ea typeface="Calibri"/>
                <a:cs typeface="Calibri"/>
                <a:sym typeface="Calibri"/>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sz="1800" b="1"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303" name="Google Shape;303;p15"/>
          <p:cNvPicPr preferRelativeResize="0"/>
          <p:nvPr/>
        </p:nvPicPr>
        <p:blipFill rotWithShape="1">
          <a:blip r:embed="rId3">
            <a:alphaModFix/>
          </a:blip>
          <a:srcRect/>
          <a:stretch/>
        </p:blipFill>
        <p:spPr>
          <a:xfrm>
            <a:off x="747251" y="1092023"/>
            <a:ext cx="2877692" cy="2003151"/>
          </a:xfrm>
          <a:prstGeom prst="rect">
            <a:avLst/>
          </a:prstGeom>
          <a:noFill/>
          <a:ln>
            <a:noFill/>
          </a:ln>
        </p:spPr>
      </p:pic>
      <p:sp>
        <p:nvSpPr>
          <p:cNvPr id="307" name="Google Shape;307;p15"/>
          <p:cNvSpPr txBox="1">
            <a:spLocks noGrp="1"/>
          </p:cNvSpPr>
          <p:nvPr>
            <p:ph type="title"/>
          </p:nvPr>
        </p:nvSpPr>
        <p:spPr>
          <a:xfrm>
            <a:off x="747250" y="233346"/>
            <a:ext cx="10509250" cy="9233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5000"/>
              <a:buFont typeface="Calibri"/>
              <a:buNone/>
            </a:pPr>
            <a:r>
              <a:rPr lang="fr-FR" dirty="0">
                <a:solidFill>
                  <a:srgbClr val="055B9E"/>
                </a:solidFill>
              </a:rPr>
              <a:t>Nos clients</a:t>
            </a:r>
            <a:endParaRPr dirty="0"/>
          </a:p>
        </p:txBody>
      </p:sp>
      <p:sp>
        <p:nvSpPr>
          <p:cNvPr id="12" name="Google Shape;297;p15">
            <a:extLst>
              <a:ext uri="{FF2B5EF4-FFF2-40B4-BE49-F238E27FC236}">
                <a16:creationId xmlns:a16="http://schemas.microsoft.com/office/drawing/2014/main" id="{B5FF6688-AFE0-C877-E0F4-78BC59811B65}"/>
              </a:ext>
            </a:extLst>
          </p:cNvPr>
          <p:cNvSpPr/>
          <p:nvPr/>
        </p:nvSpPr>
        <p:spPr>
          <a:xfrm>
            <a:off x="4570904" y="3727022"/>
            <a:ext cx="6264558" cy="784790"/>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300;p15">
            <a:extLst>
              <a:ext uri="{FF2B5EF4-FFF2-40B4-BE49-F238E27FC236}">
                <a16:creationId xmlns:a16="http://schemas.microsoft.com/office/drawing/2014/main" id="{B656E242-B8BD-E79A-82AA-9AC6758848D1}"/>
              </a:ext>
            </a:extLst>
          </p:cNvPr>
          <p:cNvSpPr/>
          <p:nvPr/>
        </p:nvSpPr>
        <p:spPr>
          <a:xfrm>
            <a:off x="4570904" y="1091302"/>
            <a:ext cx="6294812" cy="2441578"/>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301;p15">
            <a:extLst>
              <a:ext uri="{FF2B5EF4-FFF2-40B4-BE49-F238E27FC236}">
                <a16:creationId xmlns:a16="http://schemas.microsoft.com/office/drawing/2014/main" id="{3EAD1930-2102-8E25-34BE-36532DC74E7B}"/>
              </a:ext>
            </a:extLst>
          </p:cNvPr>
          <p:cNvSpPr txBox="1"/>
          <p:nvPr/>
        </p:nvSpPr>
        <p:spPr>
          <a:xfrm>
            <a:off x="4712165" y="1248141"/>
            <a:ext cx="6153551" cy="2523727"/>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E12934"/>
                </a:solidFill>
                <a:effectLst/>
                <a:uLnTx/>
                <a:uFillTx/>
                <a:latin typeface="Calibri"/>
                <a:ea typeface="Calibri"/>
                <a:cs typeface="Calibri"/>
                <a:sym typeface="Calibri"/>
              </a:rPr>
              <a:t>200 000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800" dirty="0">
                <a:solidFill>
                  <a:srgbClr val="055B9E"/>
                </a:solidFill>
                <a:latin typeface="Calibri"/>
                <a:ea typeface="Calibri"/>
                <a:cs typeface="Calibri"/>
                <a:sym typeface="Calibri"/>
              </a:rPr>
              <a:t>personnes</a:t>
            </a:r>
            <a:r>
              <a:rPr kumimoji="0" lang="fr-FR" sz="2800" b="0" i="0" u="none" strike="noStrike" kern="1200" cap="none" spc="0" normalizeH="0" baseline="0" noProof="0" dirty="0">
                <a:ln>
                  <a:noFill/>
                </a:ln>
                <a:solidFill>
                  <a:srgbClr val="055B9E"/>
                </a:solidFill>
                <a:effectLst/>
                <a:uLnTx/>
                <a:uFillTx/>
                <a:latin typeface="Calibri"/>
                <a:ea typeface="Calibri"/>
                <a:cs typeface="Calibri"/>
                <a:sym typeface="Calibri"/>
              </a:rPr>
              <a:t> couvertes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055B9E"/>
              </a:solidFill>
              <a:effectLst/>
              <a:uLnTx/>
              <a:uFillTx/>
              <a:latin typeface="Calibri"/>
              <a:ea typeface="Calibri"/>
              <a:cs typeface="Calibri"/>
              <a:sym typeface="Calibri"/>
            </a:endParaRPr>
          </a:p>
          <a:p>
            <a:endParaRPr lang="fr-FR" sz="2800" dirty="0">
              <a:solidFill>
                <a:srgbClr val="055B9E"/>
              </a:solidFill>
              <a:latin typeface="Calibri"/>
              <a:cs typeface="Calibri"/>
              <a:sym typeface="Calibri"/>
            </a:endParaRPr>
          </a:p>
          <a:p>
            <a:r>
              <a:rPr lang="fr-FR" sz="2800" dirty="0">
                <a:solidFill>
                  <a:srgbClr val="055B9E"/>
                </a:solidFill>
                <a:latin typeface="Calibri"/>
                <a:cs typeface="Calibri"/>
                <a:sym typeface="Calibri"/>
              </a:rPr>
              <a:t>dans</a:t>
            </a:r>
            <a:r>
              <a:rPr lang="fr-FR" sz="2000" dirty="0">
                <a:solidFill>
                  <a:srgbClr val="055B9E"/>
                </a:solidFill>
                <a:latin typeface="Calibri"/>
                <a:cs typeface="Calibri"/>
                <a:sym typeface="Calibri"/>
              </a:rPr>
              <a:t> </a:t>
            </a:r>
            <a:r>
              <a:rPr kumimoji="0" lang="fr-FR" sz="3200" b="1" i="0" u="none" strike="noStrike" kern="1200" cap="none" spc="0" normalizeH="0" baseline="0" noProof="0" dirty="0">
                <a:ln>
                  <a:noFill/>
                </a:ln>
                <a:solidFill>
                  <a:srgbClr val="E12934"/>
                </a:solidFill>
                <a:effectLst/>
                <a:uLnTx/>
                <a:uFillTx/>
                <a:latin typeface="Calibri"/>
                <a:ea typeface="Calibri"/>
                <a:cs typeface="Calibri"/>
                <a:sym typeface="Calibri"/>
              </a:rPr>
              <a:t>209</a:t>
            </a:r>
            <a:r>
              <a:rPr kumimoji="0" lang="fr-FR" sz="3200" b="0" i="0" u="none" strike="noStrike" kern="1200" cap="none" spc="0" normalizeH="0" baseline="0" noProof="0" dirty="0">
                <a:ln>
                  <a:noFill/>
                </a:ln>
                <a:solidFill>
                  <a:srgbClr val="055B9E"/>
                </a:solidFill>
                <a:effectLst/>
                <a:uLnTx/>
                <a:uFillTx/>
                <a:latin typeface="Calibri"/>
                <a:ea typeface="Calibri"/>
                <a:cs typeface="Calibri"/>
                <a:sym typeface="Calibri"/>
              </a:rPr>
              <a:t> pays </a:t>
            </a:r>
            <a:endParaRPr kumimoji="0" lang="fr-FR" sz="32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p:txBody>
      </p:sp>
      <p:sp>
        <p:nvSpPr>
          <p:cNvPr id="15" name="Google Shape;302;p15">
            <a:extLst>
              <a:ext uri="{FF2B5EF4-FFF2-40B4-BE49-F238E27FC236}">
                <a16:creationId xmlns:a16="http://schemas.microsoft.com/office/drawing/2014/main" id="{C196FD15-402D-2BA1-FC37-8B56D1AC442F}"/>
              </a:ext>
            </a:extLst>
          </p:cNvPr>
          <p:cNvSpPr txBox="1"/>
          <p:nvPr/>
        </p:nvSpPr>
        <p:spPr>
          <a:xfrm>
            <a:off x="4804585" y="3840657"/>
            <a:ext cx="6264558" cy="47701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E12934"/>
                </a:solidFill>
                <a:effectLst/>
                <a:uLnTx/>
                <a:uFillTx/>
                <a:latin typeface="Calibri"/>
                <a:ea typeface="Calibri"/>
                <a:cs typeface="Calibri"/>
                <a:sym typeface="Calibri"/>
              </a:rPr>
              <a:t>36 % </a:t>
            </a:r>
            <a:r>
              <a:rPr lang="fr-FR" sz="2000" dirty="0">
                <a:solidFill>
                  <a:srgbClr val="055B9E"/>
                </a:solidFill>
                <a:latin typeface="Calibri"/>
                <a:cs typeface="Calibri"/>
                <a:sym typeface="Calibri"/>
              </a:rPr>
              <a:t>des contrats sont portés par une </a:t>
            </a:r>
            <a:r>
              <a:rPr kumimoji="0" lang="fr-FR" sz="2000" b="0" i="0" u="none" strike="noStrike" kern="1200" cap="none" spc="0" normalizeH="0" baseline="0" noProof="0" dirty="0">
                <a:ln>
                  <a:noFill/>
                </a:ln>
                <a:solidFill>
                  <a:srgbClr val="055B9E"/>
                </a:solidFill>
                <a:effectLst/>
                <a:uLnTx/>
                <a:uFillTx/>
                <a:latin typeface="Calibri"/>
                <a:ea typeface="Calibri"/>
                <a:cs typeface="Calibri"/>
                <a:sym typeface="Calibri"/>
              </a:rPr>
              <a:t>entreprise</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p:txBody>
      </p:sp>
      <p:sp>
        <p:nvSpPr>
          <p:cNvPr id="18" name="Google Shape;313;p16">
            <a:extLst>
              <a:ext uri="{FF2B5EF4-FFF2-40B4-BE49-F238E27FC236}">
                <a16:creationId xmlns:a16="http://schemas.microsoft.com/office/drawing/2014/main" id="{4B563056-3C6C-8E1F-975F-7BD7D7972E8C}"/>
              </a:ext>
            </a:extLst>
          </p:cNvPr>
          <p:cNvSpPr/>
          <p:nvPr/>
        </p:nvSpPr>
        <p:spPr>
          <a:xfrm>
            <a:off x="4211545" y="4951368"/>
            <a:ext cx="2743200" cy="1590281"/>
          </a:xfrm>
          <a:prstGeom prst="rect">
            <a:avLst/>
          </a:prstGeom>
          <a:solidFill>
            <a:srgbClr val="EBEBEB"/>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315;p16">
            <a:extLst>
              <a:ext uri="{FF2B5EF4-FFF2-40B4-BE49-F238E27FC236}">
                <a16:creationId xmlns:a16="http://schemas.microsoft.com/office/drawing/2014/main" id="{18EAF98A-3038-DFD5-4540-11741156F3B0}"/>
              </a:ext>
            </a:extLst>
          </p:cNvPr>
          <p:cNvSpPr/>
          <p:nvPr/>
        </p:nvSpPr>
        <p:spPr>
          <a:xfrm>
            <a:off x="767705" y="4926727"/>
            <a:ext cx="2697183" cy="1639564"/>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316;p16">
            <a:extLst>
              <a:ext uri="{FF2B5EF4-FFF2-40B4-BE49-F238E27FC236}">
                <a16:creationId xmlns:a16="http://schemas.microsoft.com/office/drawing/2014/main" id="{FA274B88-A38D-EEB5-7F5E-CA544421CF49}"/>
              </a:ext>
            </a:extLst>
          </p:cNvPr>
          <p:cNvSpPr/>
          <p:nvPr/>
        </p:nvSpPr>
        <p:spPr>
          <a:xfrm>
            <a:off x="7819194" y="4909872"/>
            <a:ext cx="3046522" cy="1623519"/>
          </a:xfrm>
          <a:prstGeom prst="rect">
            <a:avLst/>
          </a:prstGeom>
          <a:solidFill>
            <a:srgbClr val="F5F5F5"/>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317;p16">
            <a:extLst>
              <a:ext uri="{FF2B5EF4-FFF2-40B4-BE49-F238E27FC236}">
                <a16:creationId xmlns:a16="http://schemas.microsoft.com/office/drawing/2014/main" id="{54A77EA3-8577-D96C-A720-3E3D54839CF5}"/>
              </a:ext>
            </a:extLst>
          </p:cNvPr>
          <p:cNvSpPr txBox="1"/>
          <p:nvPr/>
        </p:nvSpPr>
        <p:spPr>
          <a:xfrm>
            <a:off x="744696" y="5166963"/>
            <a:ext cx="2743200" cy="1092566"/>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55B9E"/>
                </a:solidFill>
                <a:effectLst/>
                <a:uLnTx/>
                <a:uFillTx/>
                <a:latin typeface="Calibri"/>
                <a:ea typeface="Calibri"/>
                <a:cs typeface="Calibri"/>
                <a:sym typeface="Calibri"/>
              </a:rPr>
              <a:t>Maladie - Maternité</a:t>
            </a:r>
            <a:endParaRPr kumimoji="0" sz="20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E12934"/>
                </a:solidFill>
                <a:effectLst/>
                <a:uLnTx/>
                <a:uFillTx/>
                <a:latin typeface="Calibri"/>
                <a:ea typeface="Calibri"/>
                <a:cs typeface="Calibri"/>
                <a:sym typeface="Calibri"/>
              </a:rPr>
              <a:t>185 000 </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55B9E"/>
                </a:solidFill>
                <a:effectLst/>
                <a:uLnTx/>
                <a:uFillTx/>
                <a:latin typeface="Calibri"/>
                <a:ea typeface="Calibri"/>
                <a:cs typeface="Calibri"/>
                <a:sym typeface="Calibri"/>
              </a:rPr>
              <a:t>personnes couvertes</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p:txBody>
      </p:sp>
      <p:sp>
        <p:nvSpPr>
          <p:cNvPr id="22" name="Google Shape;320;p16">
            <a:extLst>
              <a:ext uri="{FF2B5EF4-FFF2-40B4-BE49-F238E27FC236}">
                <a16:creationId xmlns:a16="http://schemas.microsoft.com/office/drawing/2014/main" id="{D344D490-190F-4BB6-41AE-4099C04344BF}"/>
              </a:ext>
            </a:extLst>
          </p:cNvPr>
          <p:cNvSpPr txBox="1"/>
          <p:nvPr/>
        </p:nvSpPr>
        <p:spPr>
          <a:xfrm>
            <a:off x="4211545" y="5195578"/>
            <a:ext cx="2860993" cy="1092566"/>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55B9E"/>
                </a:solidFill>
                <a:effectLst/>
                <a:uLnTx/>
                <a:uFillTx/>
                <a:latin typeface="Calibri"/>
                <a:ea typeface="Calibri"/>
                <a:cs typeface="Calibri"/>
                <a:sym typeface="Calibri"/>
              </a:rPr>
              <a:t>Accidents du travail</a:t>
            </a:r>
            <a:endParaRPr kumimoji="0" sz="20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E12934"/>
                </a:solidFill>
                <a:effectLst/>
                <a:uLnTx/>
                <a:uFillTx/>
                <a:latin typeface="Calibri"/>
                <a:ea typeface="Calibri"/>
                <a:cs typeface="Calibri"/>
                <a:sym typeface="Calibri"/>
              </a:rPr>
              <a:t>35 000</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55B9E"/>
                </a:solidFill>
                <a:effectLst/>
                <a:uLnTx/>
                <a:uFillTx/>
                <a:latin typeface="Calibri"/>
                <a:ea typeface="Calibri"/>
                <a:cs typeface="Calibri"/>
                <a:sym typeface="Calibri"/>
              </a:rPr>
              <a:t>adhérents</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p:txBody>
      </p:sp>
      <p:sp>
        <p:nvSpPr>
          <p:cNvPr id="23" name="Google Shape;321;p16">
            <a:extLst>
              <a:ext uri="{FF2B5EF4-FFF2-40B4-BE49-F238E27FC236}">
                <a16:creationId xmlns:a16="http://schemas.microsoft.com/office/drawing/2014/main" id="{9BE056C0-E08A-C81B-F81F-DC9A33F3BF30}"/>
              </a:ext>
            </a:extLst>
          </p:cNvPr>
          <p:cNvSpPr txBox="1"/>
          <p:nvPr/>
        </p:nvSpPr>
        <p:spPr>
          <a:xfrm>
            <a:off x="7830718" y="5195578"/>
            <a:ext cx="2567981" cy="1092566"/>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55B9E"/>
                </a:solidFill>
                <a:effectLst/>
                <a:uLnTx/>
                <a:uFillTx/>
                <a:latin typeface="Calibri"/>
                <a:ea typeface="Calibri"/>
                <a:cs typeface="Calibri"/>
                <a:sym typeface="Calibri"/>
              </a:rPr>
              <a:t>Assurance retraite</a:t>
            </a:r>
            <a:endParaRPr kumimoji="0" sz="20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500" b="1" i="0" u="none" strike="noStrike" kern="1200" cap="none" spc="0" normalizeH="0" baseline="0" noProof="0" dirty="0">
                <a:ln>
                  <a:noFill/>
                </a:ln>
                <a:solidFill>
                  <a:srgbClr val="E12934"/>
                </a:solidFill>
                <a:effectLst/>
                <a:uLnTx/>
                <a:uFillTx/>
                <a:latin typeface="Calibri"/>
                <a:ea typeface="Calibri"/>
                <a:cs typeface="Calibri"/>
                <a:sym typeface="Calibri"/>
              </a:rPr>
              <a:t>44 000</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55B9E"/>
                </a:solidFill>
                <a:effectLst/>
                <a:uLnTx/>
                <a:uFillTx/>
                <a:latin typeface="Calibri"/>
                <a:ea typeface="Calibri"/>
                <a:cs typeface="Calibri"/>
                <a:sym typeface="Calibri"/>
              </a:rPr>
              <a:t>adhérents</a:t>
            </a:r>
            <a:endParaRPr kumimoji="0" sz="1800" b="0" i="0" u="none" strike="noStrike" kern="1200" cap="none" spc="0" normalizeH="0" baseline="0" noProof="0" dirty="0">
              <a:ln>
                <a:noFill/>
              </a:ln>
              <a:solidFill>
                <a:srgbClr val="055B9E"/>
              </a:solidFill>
              <a:effectLst/>
              <a:uLnTx/>
              <a:uFillTx/>
              <a:latin typeface="Calibri" panose="020F0502020204030204"/>
              <a:ea typeface="+mn-ea"/>
              <a:cs typeface="+mn-cs"/>
            </a:endParaRPr>
          </a:p>
        </p:txBody>
      </p:sp>
      <p:sp>
        <p:nvSpPr>
          <p:cNvPr id="2" name="Flèche : bas 1">
            <a:extLst>
              <a:ext uri="{FF2B5EF4-FFF2-40B4-BE49-F238E27FC236}">
                <a16:creationId xmlns:a16="http://schemas.microsoft.com/office/drawing/2014/main" id="{D5ECE490-7465-D09B-CAFB-0123CDC52C6C}"/>
              </a:ext>
            </a:extLst>
          </p:cNvPr>
          <p:cNvSpPr/>
          <p:nvPr/>
        </p:nvSpPr>
        <p:spPr>
          <a:xfrm>
            <a:off x="1877786" y="4480413"/>
            <a:ext cx="359229" cy="446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 bas 2">
            <a:extLst>
              <a:ext uri="{FF2B5EF4-FFF2-40B4-BE49-F238E27FC236}">
                <a16:creationId xmlns:a16="http://schemas.microsoft.com/office/drawing/2014/main" id="{EF54840A-1460-8B55-AA4D-BD63D781EBEC}"/>
              </a:ext>
            </a:extLst>
          </p:cNvPr>
          <p:cNvSpPr/>
          <p:nvPr/>
        </p:nvSpPr>
        <p:spPr>
          <a:xfrm>
            <a:off x="5466272" y="4517699"/>
            <a:ext cx="359229" cy="446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bas 3">
            <a:extLst>
              <a:ext uri="{FF2B5EF4-FFF2-40B4-BE49-F238E27FC236}">
                <a16:creationId xmlns:a16="http://schemas.microsoft.com/office/drawing/2014/main" id="{1ED4897A-6705-AC8D-EE0F-F66AA1021B85}"/>
              </a:ext>
            </a:extLst>
          </p:cNvPr>
          <p:cNvSpPr/>
          <p:nvPr/>
        </p:nvSpPr>
        <p:spPr>
          <a:xfrm>
            <a:off x="9162840" y="4480413"/>
            <a:ext cx="359229" cy="446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Google Shape;291;p14">
            <a:extLst>
              <a:ext uri="{FF2B5EF4-FFF2-40B4-BE49-F238E27FC236}">
                <a16:creationId xmlns:a16="http://schemas.microsoft.com/office/drawing/2014/main" id="{CF001876-5173-168E-A260-B2DC17501CCF}"/>
              </a:ext>
            </a:extLst>
          </p:cNvPr>
          <p:cNvSpPr txBox="1">
            <a:spLocks/>
          </p:cNvSpPr>
          <p:nvPr/>
        </p:nvSpPr>
        <p:spPr>
          <a:xfrm>
            <a:off x="10889166" y="6264715"/>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4</a:t>
            </a:fld>
            <a:endParaRPr lang="fr-FR" b="1" dirty="0">
              <a:solidFill>
                <a:schemeClr val="bg1"/>
              </a:solidFill>
            </a:endParaRPr>
          </a:p>
        </p:txBody>
      </p:sp>
      <p:pic>
        <p:nvPicPr>
          <p:cNvPr id="7" name="Graphique 6" descr="Globe terrestre : Amériques avec un remplissage uni">
            <a:extLst>
              <a:ext uri="{FF2B5EF4-FFF2-40B4-BE49-F238E27FC236}">
                <a16:creationId xmlns:a16="http://schemas.microsoft.com/office/drawing/2014/main" id="{FF876FDA-073C-4F8A-7238-D7D93919A9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3479" y="2193142"/>
            <a:ext cx="764044" cy="7640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22C1EB78-0362-40E8-8F90-EDB4EB702B7E}"/>
              </a:ext>
            </a:extLst>
          </p:cNvPr>
          <p:cNvSpPr>
            <a:spLocks noGrp="1"/>
          </p:cNvSpPr>
          <p:nvPr>
            <p:ph type="sldNum" sz="quarter" idx="4"/>
          </p:nvPr>
        </p:nvSpPr>
        <p:spPr>
          <a:xfrm>
            <a:off x="11033545" y="6418720"/>
            <a:ext cx="463217"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D36BE22-8145-44D8-B7E6-422CB817337B}" type="slidenum">
              <a:rPr kumimoji="0" lang="fr-FR" sz="1600" b="1"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fr-FR" sz="16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242A2E9E-133F-41B7-B550-F8A8CA19BD35}"/>
              </a:ext>
            </a:extLst>
          </p:cNvPr>
          <p:cNvSpPr txBox="1"/>
          <p:nvPr/>
        </p:nvSpPr>
        <p:spPr>
          <a:xfrm>
            <a:off x="815529" y="307044"/>
            <a:ext cx="1032004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srgbClr val="055B9E"/>
                </a:solidFill>
                <a:effectLst/>
                <a:uLnTx/>
                <a:uFillTx/>
                <a:latin typeface="Calibri" panose="020F0502020204030204"/>
                <a:ea typeface="+mn-ea"/>
                <a:cs typeface="+mn-cs"/>
              </a:rPr>
              <a:t>Pourquoi choisir </a:t>
            </a:r>
            <a:r>
              <a:rPr kumimoji="0" lang="fr-FR" sz="4800" b="1" i="0" u="none" strike="noStrike" kern="1200" cap="none" spc="0" normalizeH="0" baseline="0" noProof="0" dirty="0">
                <a:ln>
                  <a:noFill/>
                </a:ln>
                <a:solidFill>
                  <a:srgbClr val="E12934"/>
                </a:solidFill>
                <a:effectLst/>
                <a:uLnTx/>
                <a:uFillTx/>
                <a:latin typeface="Calibri" panose="020F0502020204030204"/>
                <a:ea typeface="+mn-ea"/>
                <a:cs typeface="+mn-cs"/>
              </a:rPr>
              <a:t>la CFE </a:t>
            </a:r>
            <a:r>
              <a:rPr kumimoji="0" lang="fr-FR" sz="4800" b="1" i="0" u="none" strike="noStrike" kern="1200" cap="none" spc="0" normalizeH="0" baseline="0" noProof="0" dirty="0">
                <a:ln>
                  <a:noFill/>
                </a:ln>
                <a:solidFill>
                  <a:srgbClr val="055B9E"/>
                </a:solidFill>
                <a:effectLst/>
                <a:uLnTx/>
                <a:uFillTx/>
                <a:latin typeface="Calibri" panose="020F0502020204030204"/>
                <a:ea typeface="+mn-ea"/>
                <a:cs typeface="+mn-cs"/>
              </a:rPr>
              <a:t>?</a:t>
            </a:r>
          </a:p>
        </p:txBody>
      </p:sp>
      <p:pic>
        <p:nvPicPr>
          <p:cNvPr id="17" name="Image 16">
            <a:extLst>
              <a:ext uri="{FF2B5EF4-FFF2-40B4-BE49-F238E27FC236}">
                <a16:creationId xmlns:a16="http://schemas.microsoft.com/office/drawing/2014/main" id="{A5D00B61-9067-422F-B55F-2DC6F568B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623" y="2067776"/>
            <a:ext cx="999848" cy="1495425"/>
          </a:xfrm>
          <a:prstGeom prst="rect">
            <a:avLst/>
          </a:prstGeom>
        </p:spPr>
      </p:pic>
      <p:pic>
        <p:nvPicPr>
          <p:cNvPr id="19" name="Image 18">
            <a:extLst>
              <a:ext uri="{FF2B5EF4-FFF2-40B4-BE49-F238E27FC236}">
                <a16:creationId xmlns:a16="http://schemas.microsoft.com/office/drawing/2014/main" id="{48FC7BA3-6CC9-4B14-954C-6F83DE66B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26" y="2183080"/>
            <a:ext cx="1743075" cy="1333500"/>
          </a:xfrm>
          <a:prstGeom prst="rect">
            <a:avLst/>
          </a:prstGeom>
        </p:spPr>
      </p:pic>
      <p:sp>
        <p:nvSpPr>
          <p:cNvPr id="21" name="ZoneTexte 20">
            <a:extLst>
              <a:ext uri="{FF2B5EF4-FFF2-40B4-BE49-F238E27FC236}">
                <a16:creationId xmlns:a16="http://schemas.microsoft.com/office/drawing/2014/main" id="{5138DD0B-C7B5-4967-89E5-81E0105FFD24}"/>
              </a:ext>
            </a:extLst>
          </p:cNvPr>
          <p:cNvSpPr txBox="1"/>
          <p:nvPr/>
        </p:nvSpPr>
        <p:spPr>
          <a:xfrm>
            <a:off x="240306" y="3702066"/>
            <a:ext cx="293964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12934"/>
                </a:solidFill>
                <a:effectLst/>
                <a:uLnTx/>
                <a:uFillTx/>
                <a:latin typeface="Calibri" panose="020F0502020204030204"/>
                <a:ea typeface="+mn-ea"/>
                <a:cs typeface="+mn-cs"/>
              </a:rPr>
              <a:t>Une couverture complète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55B9E"/>
                </a:solidFill>
                <a:effectLst/>
                <a:uLnTx/>
                <a:uFillTx/>
                <a:latin typeface="Calibri" panose="020F0502020204030204"/>
                <a:ea typeface="+mn-ea"/>
                <a:cs typeface="+mn-cs"/>
              </a:rPr>
              <a:t>Une protection optimale conforme aux obligations locales.</a:t>
            </a:r>
            <a:r>
              <a:rPr kumimoji="0" lang="fr-FR" sz="1400" b="0" i="0" u="none" strike="noStrike" kern="1200" cap="none" spc="0" normalizeH="0" baseline="0" noProof="0" dirty="0">
                <a:ln>
                  <a:noFill/>
                </a:ln>
                <a:solidFill>
                  <a:srgbClr val="055B9E"/>
                </a:solidFill>
                <a:effectLst/>
                <a:uLnTx/>
                <a:uFillTx/>
                <a:latin typeface="Calibri" panose="020F0502020204030204"/>
                <a:ea typeface="+mn-ea"/>
                <a:cs typeface="+mn-cs"/>
              </a:rPr>
              <a:t> Pour tous les expatriés Français et Européens, quel que soit votre statut, vous pouvez adhérer.</a:t>
            </a:r>
          </a:p>
        </p:txBody>
      </p:sp>
      <p:sp>
        <p:nvSpPr>
          <p:cNvPr id="22" name="ZoneTexte 21">
            <a:extLst>
              <a:ext uri="{FF2B5EF4-FFF2-40B4-BE49-F238E27FC236}">
                <a16:creationId xmlns:a16="http://schemas.microsoft.com/office/drawing/2014/main" id="{89A5AB50-3C92-42E2-8153-686376761CF5}"/>
              </a:ext>
            </a:extLst>
          </p:cNvPr>
          <p:cNvSpPr txBox="1"/>
          <p:nvPr/>
        </p:nvSpPr>
        <p:spPr>
          <a:xfrm>
            <a:off x="3250721" y="3702066"/>
            <a:ext cx="2939650" cy="169277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12934"/>
                </a:solidFill>
                <a:effectLst/>
                <a:uLnTx/>
                <a:uFillTx/>
                <a:latin typeface="Calibri" panose="020F0502020204030204"/>
                <a:ea typeface="+mn-ea"/>
                <a:cs typeface="+mn-cs"/>
              </a:rPr>
              <a:t>La continuité de vos droits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55B9E"/>
                </a:solidFill>
                <a:effectLst/>
                <a:uLnTx/>
                <a:uFillTx/>
                <a:latin typeface="Calibri" panose="020F0502020204030204"/>
                <a:ea typeface="+mn-ea"/>
                <a:cs typeface="+mn-cs"/>
              </a:rPr>
              <a:t>La CFE vous protège pendant votre expatriation</a:t>
            </a:r>
            <a:r>
              <a:rPr kumimoji="0" lang="fr-FR" sz="1400" b="1" i="0" u="none" strike="noStrike" kern="1200" cap="none" spc="0" normalizeH="0" baseline="0" noProof="0" dirty="0">
                <a:ln>
                  <a:noFill/>
                </a:ln>
                <a:solidFill>
                  <a:srgbClr val="055B9E"/>
                </a:solidFill>
                <a:effectLst/>
                <a:uLnTx/>
                <a:uFillTx/>
                <a:latin typeface="Calibri" panose="020F0502020204030204"/>
                <a:ea typeface="+mn-ea"/>
                <a:cs typeface="+mn-cs"/>
              </a:rPr>
              <a:t>, partout dans le monde y compris en France. </a:t>
            </a:r>
            <a:r>
              <a:rPr kumimoji="0" lang="fr-FR" sz="1400" b="0" i="0" u="none" strike="noStrike" kern="1200" cap="none" spc="0" normalizeH="0" baseline="0" noProof="0" dirty="0">
                <a:ln>
                  <a:noFill/>
                </a:ln>
                <a:solidFill>
                  <a:srgbClr val="055B9E"/>
                </a:solidFill>
                <a:effectLst/>
                <a:uLnTx/>
                <a:uFillTx/>
                <a:latin typeface="Calibri" panose="020F0502020204030204"/>
                <a:ea typeface="+mn-ea"/>
                <a:cs typeface="+mn-cs"/>
              </a:rPr>
              <a:t>Puis, dès votre retour en France, vous réintégrez sans carence le régime obligatoire de la Sécurité Sociale.</a:t>
            </a:r>
          </a:p>
        </p:txBody>
      </p:sp>
      <p:sp>
        <p:nvSpPr>
          <p:cNvPr id="24" name="ZoneTexte 23">
            <a:extLst>
              <a:ext uri="{FF2B5EF4-FFF2-40B4-BE49-F238E27FC236}">
                <a16:creationId xmlns:a16="http://schemas.microsoft.com/office/drawing/2014/main" id="{6E20CF5B-5674-4FDF-86F0-1E48671A37E1}"/>
              </a:ext>
            </a:extLst>
          </p:cNvPr>
          <p:cNvSpPr txBox="1"/>
          <p:nvPr/>
        </p:nvSpPr>
        <p:spPr>
          <a:xfrm>
            <a:off x="9276194" y="3702066"/>
            <a:ext cx="2640276"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12934"/>
                </a:solidFill>
                <a:effectLst/>
                <a:uLnTx/>
                <a:uFillTx/>
                <a:latin typeface="Calibri" panose="020F0502020204030204"/>
                <a:ea typeface="+mn-ea"/>
                <a:cs typeface="+mn-cs"/>
              </a:rPr>
              <a:t>Carte Vitale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55B9E"/>
                </a:solidFill>
                <a:effectLst/>
                <a:uLnTx/>
                <a:uFillTx/>
                <a:latin typeface="Calibri" panose="020F0502020204030204"/>
                <a:ea typeface="+mn-ea"/>
                <a:cs typeface="+mn-cs"/>
              </a:rPr>
              <a:t>Possibilité de factures électroniques et de tiers payant pour vos soins en France. </a:t>
            </a:r>
            <a:endParaRPr kumimoji="0" lang="fr-FR" sz="1400" b="0" i="0" u="none" strike="noStrike" kern="1200" cap="none" spc="0" normalizeH="0" baseline="0" noProof="0" dirty="0">
              <a:ln>
                <a:noFill/>
              </a:ln>
              <a:solidFill>
                <a:srgbClr val="E12934"/>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E12934"/>
              </a:solidFill>
              <a:effectLst/>
              <a:uLnTx/>
              <a:uFillTx/>
              <a:latin typeface="Calibri" panose="020F0502020204030204"/>
              <a:ea typeface="+mn-ea"/>
              <a:cs typeface="+mn-cs"/>
            </a:endParaRPr>
          </a:p>
        </p:txBody>
      </p:sp>
      <p:pic>
        <p:nvPicPr>
          <p:cNvPr id="6" name="Image 5" descr="Une image contenant objet&#10;&#10;Description générée avec un niveau de confiance très élevé">
            <a:extLst>
              <a:ext uri="{FF2B5EF4-FFF2-40B4-BE49-F238E27FC236}">
                <a16:creationId xmlns:a16="http://schemas.microsoft.com/office/drawing/2014/main" id="{CDE198A3-A051-4236-B7FA-9C883A2C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2970" y="2065470"/>
            <a:ext cx="1435427" cy="1435427"/>
          </a:xfrm>
          <a:prstGeom prst="rect">
            <a:avLst/>
          </a:prstGeom>
        </p:spPr>
      </p:pic>
      <p:sp>
        <p:nvSpPr>
          <p:cNvPr id="16" name="ZoneTexte 15">
            <a:extLst>
              <a:ext uri="{FF2B5EF4-FFF2-40B4-BE49-F238E27FC236}">
                <a16:creationId xmlns:a16="http://schemas.microsoft.com/office/drawing/2014/main" id="{76660A31-AA2C-4DD9-9C4D-B24FEBE1382C}"/>
              </a:ext>
            </a:extLst>
          </p:cNvPr>
          <p:cNvSpPr txBox="1"/>
          <p:nvPr/>
        </p:nvSpPr>
        <p:spPr>
          <a:xfrm>
            <a:off x="6263456" y="3703991"/>
            <a:ext cx="3012737" cy="104644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E12934"/>
                </a:solidFill>
                <a:effectLst/>
                <a:uLnTx/>
                <a:uFillTx/>
                <a:latin typeface="Calibri" panose="020F0502020204030204"/>
                <a:ea typeface="+mn-ea"/>
                <a:cs typeface="+mn-cs"/>
              </a:rPr>
              <a:t>Le meilleur réseau de soins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55B9E"/>
                </a:solidFill>
                <a:effectLst/>
                <a:uLnTx/>
                <a:uFillTx/>
                <a:latin typeface="Calibri" panose="020F0502020204030204"/>
                <a:ea typeface="+mn-ea"/>
                <a:cs typeface="+mn-cs"/>
              </a:rPr>
              <a:t>Avec le tiers payant hospitalier, vous </a:t>
            </a:r>
            <a:r>
              <a:rPr kumimoji="0" lang="fr-FR" sz="1400" b="1" i="0" u="none" strike="noStrike" kern="1200" cap="none" spc="0" normalizeH="0" baseline="0" noProof="0" dirty="0">
                <a:ln>
                  <a:noFill/>
                </a:ln>
                <a:solidFill>
                  <a:srgbClr val="055B9E"/>
                </a:solidFill>
                <a:effectLst/>
                <a:uLnTx/>
                <a:uFillTx/>
                <a:latin typeface="Calibri" panose="020F0502020204030204"/>
                <a:ea typeface="+mn-ea"/>
                <a:cs typeface="+mn-cs"/>
              </a:rPr>
              <a:t>accédez aux meilleurs centres de soins et hôpitaux de votre région. </a:t>
            </a:r>
          </a:p>
        </p:txBody>
      </p:sp>
      <p:pic>
        <p:nvPicPr>
          <p:cNvPr id="20" name="Image 19">
            <a:extLst>
              <a:ext uri="{FF2B5EF4-FFF2-40B4-BE49-F238E27FC236}">
                <a16:creationId xmlns:a16="http://schemas.microsoft.com/office/drawing/2014/main" id="{04243856-48A3-4143-A4E4-5E07166F33C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60896" y="2232791"/>
            <a:ext cx="1234078" cy="1234078"/>
          </a:xfrm>
          <a:prstGeom prst="rect">
            <a:avLst/>
          </a:prstGeom>
        </p:spPr>
      </p:pic>
    </p:spTree>
    <p:extLst>
      <p:ext uri="{BB962C8B-B14F-4D97-AF65-F5344CB8AC3E}">
        <p14:creationId xmlns:p14="http://schemas.microsoft.com/office/powerpoint/2010/main" val="291371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5247DA-87C5-4395-8E60-0EFB8B631A58}"/>
              </a:ext>
            </a:extLst>
          </p:cNvPr>
          <p:cNvSpPr>
            <a:spLocks noGrp="1"/>
          </p:cNvSpPr>
          <p:nvPr>
            <p:ph type="title"/>
          </p:nvPr>
        </p:nvSpPr>
        <p:spPr>
          <a:xfrm>
            <a:off x="5229726" y="3033927"/>
            <a:ext cx="6591550" cy="1743415"/>
          </a:xfrm>
        </p:spPr>
        <p:txBody>
          <a:bodyPr>
            <a:normAutofit/>
          </a:bodyPr>
          <a:lstStyle/>
          <a:p>
            <a:r>
              <a:rPr lang="fr-FR" dirty="0"/>
              <a:t>Nos solutions pour les particuliers</a:t>
            </a:r>
          </a:p>
        </p:txBody>
      </p:sp>
      <p:sp>
        <p:nvSpPr>
          <p:cNvPr id="10" name="Espace réservé du numéro de diapositive 2">
            <a:extLst>
              <a:ext uri="{FF2B5EF4-FFF2-40B4-BE49-F238E27FC236}">
                <a16:creationId xmlns:a16="http://schemas.microsoft.com/office/drawing/2014/main" id="{5B265D09-19BF-42E6-A804-2C625161BB2D}"/>
              </a:ext>
            </a:extLst>
          </p:cNvPr>
          <p:cNvSpPr txBox="1">
            <a:spLocks/>
          </p:cNvSpPr>
          <p:nvPr/>
        </p:nvSpPr>
        <p:spPr>
          <a:xfrm>
            <a:off x="10889166" y="6264715"/>
            <a:ext cx="463217" cy="365125"/>
          </a:xfrm>
          <a:prstGeom prst="rect">
            <a:avLst/>
          </a:prstGeom>
        </p:spPr>
        <p:txBody>
          <a:bodyPr vert="horz" lIns="0" tIns="0" rIns="0" bIns="0" rtlCol="0" anchor="ctr"/>
          <a:lstStyle>
            <a:defPPr>
              <a:defRPr lang="en-US"/>
            </a:defPPr>
            <a:lvl1pPr marL="0" algn="ctr" defTabSz="457200" rtl="0" eaLnBrk="1" latinLnBrk="0" hangingPunct="1">
              <a:defRPr sz="16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36BE22-8145-44D8-B7E6-422CB817337B}" type="slidenum">
              <a:rPr lang="fr-FR" smtClean="0"/>
              <a:pPr/>
              <a:t>6</a:t>
            </a:fld>
            <a:endParaRPr lang="fr-FR" dirty="0"/>
          </a:p>
        </p:txBody>
      </p:sp>
      <p:pic>
        <p:nvPicPr>
          <p:cNvPr id="6" name="Espace réservé pour une image  5">
            <a:extLst>
              <a:ext uri="{FF2B5EF4-FFF2-40B4-BE49-F238E27FC236}">
                <a16:creationId xmlns:a16="http://schemas.microsoft.com/office/drawing/2014/main" id="{11226AF0-A281-4090-8DB6-2BD209042C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01" r="27701"/>
          <a:stretch>
            <a:fillRect/>
          </a:stretch>
        </p:blipFill>
        <p:spPr/>
      </p:pic>
    </p:spTree>
    <p:extLst>
      <p:ext uri="{BB962C8B-B14F-4D97-AF65-F5344CB8AC3E}">
        <p14:creationId xmlns:p14="http://schemas.microsoft.com/office/powerpoint/2010/main" val="4111499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0B6DF98-A6E8-43F7-8CF9-A94AF7E62857}"/>
              </a:ext>
            </a:extLst>
          </p:cNvPr>
          <p:cNvSpPr>
            <a:spLocks noGrp="1"/>
          </p:cNvSpPr>
          <p:nvPr>
            <p:ph type="title"/>
          </p:nvPr>
        </p:nvSpPr>
        <p:spPr/>
        <p:txBody>
          <a:bodyPr>
            <a:normAutofit/>
          </a:bodyPr>
          <a:lstStyle/>
          <a:p>
            <a:r>
              <a:rPr lang="fr-FR" dirty="0">
                <a:solidFill>
                  <a:srgbClr val="055B9E"/>
                </a:solidFill>
              </a:rPr>
              <a:t>Assurance santé</a:t>
            </a:r>
            <a:endParaRPr lang="fr-FR" dirty="0"/>
          </a:p>
        </p:txBody>
      </p:sp>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a:p>
        </p:txBody>
      </p:sp>
      <p:pic>
        <p:nvPicPr>
          <p:cNvPr id="7" name="Image 6">
            <a:extLst>
              <a:ext uri="{FF2B5EF4-FFF2-40B4-BE49-F238E27FC236}">
                <a16:creationId xmlns:a16="http://schemas.microsoft.com/office/drawing/2014/main" id="{8AAA5E7C-2710-40E1-8C37-FE0AFF527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279" y="1782295"/>
            <a:ext cx="3309998" cy="458080"/>
          </a:xfrm>
          <a:prstGeom prst="rect">
            <a:avLst/>
          </a:prstGeom>
        </p:spPr>
      </p:pic>
      <p:pic>
        <p:nvPicPr>
          <p:cNvPr id="9" name="Image 8">
            <a:extLst>
              <a:ext uri="{FF2B5EF4-FFF2-40B4-BE49-F238E27FC236}">
                <a16:creationId xmlns:a16="http://schemas.microsoft.com/office/drawing/2014/main" id="{22433096-05A3-48EA-9635-29125400F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6952" y="3055445"/>
            <a:ext cx="3309998" cy="482770"/>
          </a:xfrm>
          <a:prstGeom prst="rect">
            <a:avLst/>
          </a:prstGeom>
        </p:spPr>
      </p:pic>
      <p:pic>
        <p:nvPicPr>
          <p:cNvPr id="11" name="Image 10">
            <a:extLst>
              <a:ext uri="{FF2B5EF4-FFF2-40B4-BE49-F238E27FC236}">
                <a16:creationId xmlns:a16="http://schemas.microsoft.com/office/drawing/2014/main" id="{E7DBF4F8-2BEA-4D10-9412-C34C020C7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6655" y="4063297"/>
            <a:ext cx="3309998" cy="458080"/>
          </a:xfrm>
          <a:prstGeom prst="rect">
            <a:avLst/>
          </a:prstGeom>
        </p:spPr>
      </p:pic>
      <p:pic>
        <p:nvPicPr>
          <p:cNvPr id="13" name="Image 12">
            <a:extLst>
              <a:ext uri="{FF2B5EF4-FFF2-40B4-BE49-F238E27FC236}">
                <a16:creationId xmlns:a16="http://schemas.microsoft.com/office/drawing/2014/main" id="{C7CA54A0-963A-4AC3-9EC1-48A1B18C5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9159" y="5399212"/>
            <a:ext cx="3309998" cy="458080"/>
          </a:xfrm>
          <a:prstGeom prst="rect">
            <a:avLst/>
          </a:prstGeom>
        </p:spPr>
      </p:pic>
      <p:pic>
        <p:nvPicPr>
          <p:cNvPr id="15" name="Image 14">
            <a:extLst>
              <a:ext uri="{FF2B5EF4-FFF2-40B4-BE49-F238E27FC236}">
                <a16:creationId xmlns:a16="http://schemas.microsoft.com/office/drawing/2014/main" id="{1B457B18-3363-4773-AF41-CFEB27A4CA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85" y="1183254"/>
            <a:ext cx="1930770" cy="1611450"/>
          </a:xfrm>
          <a:prstGeom prst="rect">
            <a:avLst/>
          </a:prstGeom>
        </p:spPr>
      </p:pic>
      <p:pic>
        <p:nvPicPr>
          <p:cNvPr id="17" name="Image 16">
            <a:extLst>
              <a:ext uri="{FF2B5EF4-FFF2-40B4-BE49-F238E27FC236}">
                <a16:creationId xmlns:a16="http://schemas.microsoft.com/office/drawing/2014/main" id="{39CCD87D-8074-4072-8A8A-8B00907711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6312" y="2477037"/>
            <a:ext cx="1679878" cy="1402052"/>
          </a:xfrm>
          <a:prstGeom prst="rect">
            <a:avLst/>
          </a:prstGeom>
        </p:spPr>
      </p:pic>
      <p:pic>
        <p:nvPicPr>
          <p:cNvPr id="19" name="Image 18">
            <a:extLst>
              <a:ext uri="{FF2B5EF4-FFF2-40B4-BE49-F238E27FC236}">
                <a16:creationId xmlns:a16="http://schemas.microsoft.com/office/drawing/2014/main" id="{5B0160E9-1296-4D54-8352-285B4E25E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638" y="3451681"/>
            <a:ext cx="1635253" cy="1364808"/>
          </a:xfrm>
          <a:prstGeom prst="rect">
            <a:avLst/>
          </a:prstGeom>
        </p:spPr>
      </p:pic>
      <p:pic>
        <p:nvPicPr>
          <p:cNvPr id="21" name="Image 20">
            <a:extLst>
              <a:ext uri="{FF2B5EF4-FFF2-40B4-BE49-F238E27FC236}">
                <a16:creationId xmlns:a16="http://schemas.microsoft.com/office/drawing/2014/main" id="{8D6E96D4-D5DD-4621-A095-81F2B39E3A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7750" y="4594529"/>
            <a:ext cx="1928270" cy="1609365"/>
          </a:xfrm>
          <a:prstGeom prst="rect">
            <a:avLst/>
          </a:prstGeom>
        </p:spPr>
      </p:pic>
      <p:sp>
        <p:nvSpPr>
          <p:cNvPr id="4" name="Google Shape;291;p14">
            <a:extLst>
              <a:ext uri="{FF2B5EF4-FFF2-40B4-BE49-F238E27FC236}">
                <a16:creationId xmlns:a16="http://schemas.microsoft.com/office/drawing/2014/main" id="{5D1CE135-82A5-2D70-484E-4E5B899490B8}"/>
              </a:ext>
            </a:extLst>
          </p:cNvPr>
          <p:cNvSpPr txBox="1">
            <a:spLocks/>
          </p:cNvSpPr>
          <p:nvPr/>
        </p:nvSpPr>
        <p:spPr>
          <a:xfrm>
            <a:off x="11044442" y="6409875"/>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7</a:t>
            </a:fld>
            <a:endParaRPr lang="fr-FR" b="1" dirty="0">
              <a:solidFill>
                <a:schemeClr val="bg1"/>
              </a:solidFill>
            </a:endParaRPr>
          </a:p>
        </p:txBody>
      </p:sp>
      <p:sp>
        <p:nvSpPr>
          <p:cNvPr id="5" name="Ellipse 4">
            <a:extLst>
              <a:ext uri="{FF2B5EF4-FFF2-40B4-BE49-F238E27FC236}">
                <a16:creationId xmlns:a16="http://schemas.microsoft.com/office/drawing/2014/main" id="{3D2F86E7-0241-EB38-AC48-7004F404B8A0}"/>
              </a:ext>
            </a:extLst>
          </p:cNvPr>
          <p:cNvSpPr/>
          <p:nvPr/>
        </p:nvSpPr>
        <p:spPr>
          <a:xfrm>
            <a:off x="472273" y="5506497"/>
            <a:ext cx="3486778" cy="758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6F28C98-7D37-945C-F4E6-865DEF826733}"/>
              </a:ext>
            </a:extLst>
          </p:cNvPr>
          <p:cNvSpPr txBox="1"/>
          <p:nvPr/>
        </p:nvSpPr>
        <p:spPr>
          <a:xfrm>
            <a:off x="888624" y="5576425"/>
            <a:ext cx="2876339" cy="646331"/>
          </a:xfrm>
          <a:prstGeom prst="rect">
            <a:avLst/>
          </a:prstGeom>
          <a:noFill/>
        </p:spPr>
        <p:txBody>
          <a:bodyPr wrap="square" rtlCol="0">
            <a:spAutoFit/>
          </a:bodyPr>
          <a:lstStyle/>
          <a:p>
            <a:r>
              <a:rPr lang="fr-FR" dirty="0">
                <a:solidFill>
                  <a:schemeClr val="bg1"/>
                </a:solidFill>
              </a:rPr>
              <a:t>Tarifs consultables en ligne : www.cfe.fr/brochures</a:t>
            </a:r>
          </a:p>
        </p:txBody>
      </p:sp>
    </p:spTree>
    <p:extLst>
      <p:ext uri="{BB962C8B-B14F-4D97-AF65-F5344CB8AC3E}">
        <p14:creationId xmlns:p14="http://schemas.microsoft.com/office/powerpoint/2010/main" val="211674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60A83C4-67EE-4C99-B6C3-AC7CFD0D71D2}"/>
              </a:ext>
            </a:extLst>
          </p:cNvPr>
          <p:cNvSpPr>
            <a:spLocks noGrp="1"/>
          </p:cNvSpPr>
          <p:nvPr>
            <p:ph type="dt" sz="half" idx="2"/>
          </p:nvPr>
        </p:nvSpPr>
        <p:spPr/>
        <p:txBody>
          <a:bodyPr/>
          <a:lstStyle/>
          <a:p>
            <a:fld id="{A96EDD6D-7289-4BC4-AC7E-992EA2262E55}" type="datetime1">
              <a:rPr lang="fr-FR" smtClean="0"/>
              <a:t>06/06/2023</a:t>
            </a:fld>
            <a:endParaRPr lang="fr-FR"/>
          </a:p>
        </p:txBody>
      </p:sp>
      <p:sp>
        <p:nvSpPr>
          <p:cNvPr id="14" name="ZoneTexte 13">
            <a:extLst>
              <a:ext uri="{FF2B5EF4-FFF2-40B4-BE49-F238E27FC236}">
                <a16:creationId xmlns:a16="http://schemas.microsoft.com/office/drawing/2014/main" id="{802E5878-BA65-4D7B-BA01-EC867FD2EAF5}"/>
              </a:ext>
            </a:extLst>
          </p:cNvPr>
          <p:cNvSpPr txBox="1"/>
          <p:nvPr/>
        </p:nvSpPr>
        <p:spPr>
          <a:xfrm>
            <a:off x="918826" y="1368964"/>
            <a:ext cx="8320424" cy="5139869"/>
          </a:xfrm>
          <a:prstGeom prst="rect">
            <a:avLst/>
          </a:prstGeom>
          <a:noFill/>
        </p:spPr>
        <p:txBody>
          <a:bodyPr wrap="square" rtlCol="0">
            <a:spAutoFit/>
          </a:bodyPr>
          <a:lstStyle/>
          <a:p>
            <a:r>
              <a:rPr lang="fr-FR" b="1" dirty="0">
                <a:solidFill>
                  <a:srgbClr val="E12934"/>
                </a:solidFill>
              </a:rPr>
              <a:t>Pack 3 en 1 indemnités journalières, capital décès, invalidité</a:t>
            </a:r>
          </a:p>
          <a:p>
            <a:endParaRPr lang="fr-FR" sz="1400" b="1" dirty="0">
              <a:solidFill>
                <a:srgbClr val="E12934"/>
              </a:solidFill>
            </a:endParaRPr>
          </a:p>
          <a:p>
            <a:r>
              <a:rPr lang="fr-FR" sz="1400" b="1" dirty="0">
                <a:solidFill>
                  <a:schemeClr val="tx2"/>
                </a:solidFill>
              </a:rPr>
              <a:t>- </a:t>
            </a:r>
            <a:r>
              <a:rPr lang="fr-FR" sz="1400" b="1" dirty="0"/>
              <a:t>Arrêt de travail ou maladie non professionnelle</a:t>
            </a:r>
          </a:p>
          <a:p>
            <a:r>
              <a:rPr lang="fr-FR" sz="1400" dirty="0"/>
              <a:t>En cas d’arrêt de travail, nous vous versons une indemnité journalière dont le montant varie de 33,11 € à 66,22 € selon la base de cotisations annuelles que vous avez choisie. Les indemnités journalières sont servies à compter du 31ème jour d'arrêt de travail continu (carence de 30 jours) et peuvent se prolonger jusqu'à 120 jours (voire deux ans pour les affections longues durées).</a:t>
            </a:r>
          </a:p>
          <a:p>
            <a:r>
              <a:rPr lang="fr-FR" sz="1400" dirty="0"/>
              <a:t>	</a:t>
            </a:r>
            <a:r>
              <a:rPr lang="fr-FR" sz="1400" b="1" dirty="0"/>
              <a:t>- </a:t>
            </a:r>
            <a:r>
              <a:rPr lang="fr-FR" sz="1400" b="1" i="1" dirty="0"/>
              <a:t>Congé maternité et paternité</a:t>
            </a:r>
          </a:p>
          <a:p>
            <a:pPr lvl="1"/>
            <a:r>
              <a:rPr lang="fr-FR" sz="1400" dirty="0"/>
              <a:t>En cas de congé maternité, nous vous versons une indemnité journalière. Le montant varie de 33,11 € à 66,22 € selon la base de cotisation annuelle que vous avez choisie. Le versement peut être effectué pendant six semaines avant l'accouchement et dix semaines après. Nous pouvons aussi indemniser le congé paternité, pour un montant similaire et une durée de 11 à 18 jours.</a:t>
            </a:r>
          </a:p>
          <a:p>
            <a:pPr lvl="1"/>
            <a:endParaRPr lang="fr-FR" sz="1400" dirty="0"/>
          </a:p>
          <a:p>
            <a:r>
              <a:rPr lang="fr-FR" sz="1400" b="1" dirty="0"/>
              <a:t>- Invalidité</a:t>
            </a:r>
          </a:p>
          <a:p>
            <a:r>
              <a:rPr lang="fr-FR" sz="1400" dirty="0"/>
              <a:t>En cas d'incapacité de travail, nous pouvons vous verser une pension mensuelle, destinée à compenser la perte de salaire résultant d’une réduction prolongée de la capacité de gain, par suite de maladie ou d’accident d’origine non professionnelle.  Son montant dépend de l'importance de votre incapacité et de vos ressources.</a:t>
            </a:r>
          </a:p>
          <a:p>
            <a:endParaRPr lang="fr-FR" sz="1400" dirty="0"/>
          </a:p>
          <a:p>
            <a:r>
              <a:rPr lang="fr-FR" sz="1400" b="1" dirty="0"/>
              <a:t>- Décès</a:t>
            </a:r>
          </a:p>
          <a:p>
            <a:r>
              <a:rPr lang="fr-FR" sz="1400" dirty="0"/>
              <a:t>En cas de décès de l'adhérent, nous pouvons verser, au profit des ayants droit, une indemnité appelée capital décès. Il est versé par priorité aux personnes qui étaient à la charge totale de l'assuré au moment du décès et dans l'ordre, au conjoint, au partenaire lié par un pacte civil de solidarité, aux descendants, aux ascendants.</a:t>
            </a:r>
          </a:p>
          <a:p>
            <a:endParaRPr lang="fr-FR" sz="1600" b="1" dirty="0">
              <a:solidFill>
                <a:srgbClr val="E12934"/>
              </a:solidFill>
            </a:endParaRPr>
          </a:p>
        </p:txBody>
      </p:sp>
      <p:pic>
        <p:nvPicPr>
          <p:cNvPr id="16" name="Image 15">
            <a:extLst>
              <a:ext uri="{FF2B5EF4-FFF2-40B4-BE49-F238E27FC236}">
                <a16:creationId xmlns:a16="http://schemas.microsoft.com/office/drawing/2014/main" id="{059B8EB1-F62A-4901-8FA0-903722CD8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9876" y="384864"/>
            <a:ext cx="2274363" cy="1968200"/>
          </a:xfrm>
          <a:prstGeom prst="rect">
            <a:avLst/>
          </a:prstGeom>
        </p:spPr>
      </p:pic>
      <p:sp>
        <p:nvSpPr>
          <p:cNvPr id="9" name="Titre 2">
            <a:extLst>
              <a:ext uri="{FF2B5EF4-FFF2-40B4-BE49-F238E27FC236}">
                <a16:creationId xmlns:a16="http://schemas.microsoft.com/office/drawing/2014/main" id="{887775CD-30DC-4284-806D-E95711C4D2C5}"/>
              </a:ext>
            </a:extLst>
          </p:cNvPr>
          <p:cNvSpPr>
            <a:spLocks noGrp="1"/>
          </p:cNvSpPr>
          <p:nvPr>
            <p:ph type="title"/>
          </p:nvPr>
        </p:nvSpPr>
        <p:spPr>
          <a:xfrm>
            <a:off x="838200" y="265562"/>
            <a:ext cx="10509250" cy="923330"/>
          </a:xfrm>
        </p:spPr>
        <p:txBody>
          <a:bodyPr>
            <a:normAutofit/>
          </a:bodyPr>
          <a:lstStyle/>
          <a:p>
            <a:r>
              <a:rPr lang="fr-FR" dirty="0"/>
              <a:t>Option spéciale </a:t>
            </a:r>
            <a:r>
              <a:rPr lang="fr-FR" dirty="0">
                <a:solidFill>
                  <a:srgbClr val="FF0000"/>
                </a:solidFill>
              </a:rPr>
              <a:t>salarié</a:t>
            </a:r>
          </a:p>
        </p:txBody>
      </p:sp>
      <p:sp>
        <p:nvSpPr>
          <p:cNvPr id="3" name="Google Shape;291;p14">
            <a:extLst>
              <a:ext uri="{FF2B5EF4-FFF2-40B4-BE49-F238E27FC236}">
                <a16:creationId xmlns:a16="http://schemas.microsoft.com/office/drawing/2014/main" id="{92DF098D-0F42-B503-0423-07CAEF3D6108}"/>
              </a:ext>
            </a:extLst>
          </p:cNvPr>
          <p:cNvSpPr txBox="1">
            <a:spLocks/>
          </p:cNvSpPr>
          <p:nvPr/>
        </p:nvSpPr>
        <p:spPr>
          <a:xfrm>
            <a:off x="11009932" y="6445869"/>
            <a:ext cx="463217" cy="365125"/>
          </a:xfrm>
          <a:prstGeom prst="rect">
            <a:avLst/>
          </a:prstGeom>
          <a:noFill/>
          <a:ln>
            <a:noFill/>
          </a:ln>
        </p:spPr>
        <p:txBody>
          <a:bodyPr spcFirstLastPara="1" wrap="square" lIns="0" tIns="0" rIns="0" bIns="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chemeClr val="lt1"/>
              </a:buClr>
              <a:buSzPts val="1600"/>
              <a:buFont typeface="Calibri"/>
              <a:buNone/>
            </a:pPr>
            <a:fld id="{00000000-1234-1234-1234-123412341234}" type="slidenum">
              <a:rPr lang="fr-FR" b="1" smtClean="0">
                <a:solidFill>
                  <a:schemeClr val="bg1"/>
                </a:solidFill>
              </a:rPr>
              <a:pPr algn="ctr">
                <a:buClr>
                  <a:schemeClr val="lt1"/>
                </a:buClr>
                <a:buSzPts val="1600"/>
                <a:buFont typeface="Calibri"/>
                <a:buNone/>
              </a:pPr>
              <a:t>8</a:t>
            </a:fld>
            <a:endParaRPr lang="fr-FR" b="1" dirty="0">
              <a:solidFill>
                <a:schemeClr val="bg1"/>
              </a:solidFill>
            </a:endParaRPr>
          </a:p>
        </p:txBody>
      </p:sp>
    </p:spTree>
    <p:extLst>
      <p:ext uri="{BB962C8B-B14F-4D97-AF65-F5344CB8AC3E}">
        <p14:creationId xmlns:p14="http://schemas.microsoft.com/office/powerpoint/2010/main" val="318547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E1DD7BA7-3C14-8D90-CD7E-DE3FD0DAFCBB}"/>
              </a:ext>
            </a:extLst>
          </p:cNvPr>
          <p:cNvSpPr>
            <a:spLocks noGrp="1"/>
          </p:cNvSpPr>
          <p:nvPr>
            <p:ph type="pic" sz="quarter" idx="10"/>
          </p:nvPr>
        </p:nvSpPr>
        <p:spPr/>
      </p:sp>
      <p:sp>
        <p:nvSpPr>
          <p:cNvPr id="3" name="Titre 2">
            <a:extLst>
              <a:ext uri="{FF2B5EF4-FFF2-40B4-BE49-F238E27FC236}">
                <a16:creationId xmlns:a16="http://schemas.microsoft.com/office/drawing/2014/main" id="{AC4B5019-BCD9-A1BF-DA87-478344ADE8A5}"/>
              </a:ext>
            </a:extLst>
          </p:cNvPr>
          <p:cNvSpPr>
            <a:spLocks noGrp="1"/>
          </p:cNvSpPr>
          <p:nvPr>
            <p:ph type="title"/>
          </p:nvPr>
        </p:nvSpPr>
        <p:spPr/>
        <p:txBody>
          <a:bodyPr>
            <a:normAutofit/>
          </a:bodyPr>
          <a:lstStyle/>
          <a:p>
            <a:r>
              <a:rPr lang="fr-FR" sz="5000" dirty="0">
                <a:latin typeface="+mj-lt"/>
              </a:rPr>
              <a:t>Remboursements à l’étranger</a:t>
            </a:r>
          </a:p>
        </p:txBody>
      </p:sp>
      <p:pic>
        <p:nvPicPr>
          <p:cNvPr id="6" name="Espace réservé pour une image  8">
            <a:extLst>
              <a:ext uri="{FF2B5EF4-FFF2-40B4-BE49-F238E27FC236}">
                <a16:creationId xmlns:a16="http://schemas.microsoft.com/office/drawing/2014/main" id="{0B75F4A3-C89A-CE2F-F5E7-76A7ACA218F6}"/>
              </a:ext>
            </a:extLst>
          </p:cNvPr>
          <p:cNvPicPr>
            <a:picLocks noChangeAspect="1"/>
          </p:cNvPicPr>
          <p:nvPr/>
        </p:nvPicPr>
        <p:blipFill>
          <a:blip r:embed="rId2">
            <a:extLst>
              <a:ext uri="{28A0092B-C50C-407E-A947-70E740481C1C}">
                <a14:useLocalDpi xmlns:a14="http://schemas.microsoft.com/office/drawing/2010/main" val="0"/>
              </a:ext>
            </a:extLst>
          </a:blip>
          <a:srcRect l="27701" r="27701"/>
          <a:stretch>
            <a:fillRect/>
          </a:stretch>
        </p:blipFill>
        <p:spPr>
          <a:xfrm>
            <a:off x="152400" y="152400"/>
            <a:ext cx="4587875" cy="6858001"/>
          </a:xfrm>
          <a:prstGeom prst="rect">
            <a:avLst/>
          </a:prstGeom>
        </p:spPr>
      </p:pic>
    </p:spTree>
    <p:extLst>
      <p:ext uri="{BB962C8B-B14F-4D97-AF65-F5344CB8AC3E}">
        <p14:creationId xmlns:p14="http://schemas.microsoft.com/office/powerpoint/2010/main" val="1309899652"/>
      </p:ext>
    </p:extLst>
  </p:cSld>
  <p:clrMapOvr>
    <a:masterClrMapping/>
  </p:clrMapOvr>
</p:sld>
</file>

<file path=ppt/theme/theme1.xml><?xml version="1.0" encoding="utf-8"?>
<a:theme xmlns:a="http://schemas.openxmlformats.org/drawingml/2006/main" name="Thème_CFE">
  <a:themeElements>
    <a:clrScheme name="CFE">
      <a:dk1>
        <a:srgbClr val="055B9E"/>
      </a:dk1>
      <a:lt1>
        <a:srgbClr val="FFFFFF"/>
      </a:lt1>
      <a:dk2>
        <a:srgbClr val="055B9E"/>
      </a:dk2>
      <a:lt2>
        <a:srgbClr val="EBEBEB"/>
      </a:lt2>
      <a:accent1>
        <a:srgbClr val="055B9E"/>
      </a:accent1>
      <a:accent2>
        <a:srgbClr val="E8F3D9"/>
      </a:accent2>
      <a:accent3>
        <a:srgbClr val="E12934"/>
      </a:accent3>
      <a:accent4>
        <a:srgbClr val="F5F5F5"/>
      </a:accent4>
      <a:accent5>
        <a:srgbClr val="0091D5"/>
      </a:accent5>
      <a:accent6>
        <a:srgbClr val="F67B00"/>
      </a:accent6>
      <a:hlink>
        <a:srgbClr val="055B9E"/>
      </a:hlink>
      <a:folHlink>
        <a:srgbClr val="055B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CFE" id="{6FA79FE1-E2F7-4ED7-8F6A-054642CCA19C}" vid="{875DC9AC-D951-4FFF-B8EF-4DD690BF2F48}"/>
    </a:ext>
  </a:extLst>
</a:theme>
</file>

<file path=ppt/theme/theme2.xml><?xml version="1.0" encoding="utf-8"?>
<a:theme xmlns:a="http://schemas.openxmlformats.org/drawingml/2006/main" name="1_Thème_CFE">
  <a:themeElements>
    <a:clrScheme name="CFE">
      <a:dk1>
        <a:srgbClr val="055B9E"/>
      </a:dk1>
      <a:lt1>
        <a:srgbClr val="FFFFFF"/>
      </a:lt1>
      <a:dk2>
        <a:srgbClr val="055B9E"/>
      </a:dk2>
      <a:lt2>
        <a:srgbClr val="EBEBEB"/>
      </a:lt2>
      <a:accent1>
        <a:srgbClr val="055B9E"/>
      </a:accent1>
      <a:accent2>
        <a:srgbClr val="E8F3D9"/>
      </a:accent2>
      <a:accent3>
        <a:srgbClr val="E12934"/>
      </a:accent3>
      <a:accent4>
        <a:srgbClr val="F5F5F5"/>
      </a:accent4>
      <a:accent5>
        <a:srgbClr val="0091D5"/>
      </a:accent5>
      <a:accent6>
        <a:srgbClr val="F67B00"/>
      </a:accent6>
      <a:hlink>
        <a:srgbClr val="055B9E"/>
      </a:hlink>
      <a:folHlink>
        <a:srgbClr val="055B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_CFE" id="{6FA79FE1-E2F7-4ED7-8F6A-054642CCA19C}" vid="{875DC9AC-D951-4FFF-B8EF-4DD690BF2F48}"/>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99d91c-ae62-4a52-9963-73a960c94801">
      <Terms xmlns="http://schemas.microsoft.com/office/infopath/2007/PartnerControls"/>
    </lcf76f155ced4ddcb4097134ff3c332f>
    <TaxCatchAll xmlns="71ea4619-4fdf-4c60-a015-81650476ff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BF68371F6F1B4BA08BC295E0B4AA1A" ma:contentTypeVersion="16" ma:contentTypeDescription="Crée un document." ma:contentTypeScope="" ma:versionID="b88c7c3438369c48c89f30d8fd4bc142">
  <xsd:schema xmlns:xsd="http://www.w3.org/2001/XMLSchema" xmlns:xs="http://www.w3.org/2001/XMLSchema" xmlns:p="http://schemas.microsoft.com/office/2006/metadata/properties" xmlns:ns2="b199d91c-ae62-4a52-9963-73a960c94801" xmlns:ns3="71ea4619-4fdf-4c60-a015-81650476ff60" targetNamespace="http://schemas.microsoft.com/office/2006/metadata/properties" ma:root="true" ma:fieldsID="6e2e3a259019a83e6b55ee5946e872d0" ns2:_="" ns3:_="">
    <xsd:import namespace="b199d91c-ae62-4a52-9963-73a960c94801"/>
    <xsd:import namespace="71ea4619-4fdf-4c60-a015-81650476f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9d91c-ae62-4a52-9963-73a960c948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1491783-31f1-4a7f-9b68-47c1defb6fc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ea4619-4fdf-4c60-a015-81650476ff60" elementFormDefault="qualified">
    <xsd:import namespace="http://schemas.microsoft.com/office/2006/documentManagement/types"/>
    <xsd:import namespace="http://schemas.microsoft.com/office/infopath/2007/PartnerControls"/>
    <xsd:element name="SharedWithUsers" ma:index="10" nillable="true" ma:displayName="Partagé avec"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hidden="true" ma:internalName="SharedWithDetails" ma:readOnly="true">
      <xsd:simpleType>
        <xsd:restriction base="dms:Note"/>
      </xsd:simpleType>
    </xsd:element>
    <xsd:element name="TaxCatchAll" ma:index="21" nillable="true" ma:displayName="Taxonomy Catch All Column" ma:hidden="true" ma:list="{6db688fc-315c-4c53-a05b-ad6d93a263d3}" ma:internalName="TaxCatchAll" ma:readOnly="false" ma:showField="CatchAllData" ma:web="71ea4619-4fdf-4c60-a015-81650476ff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B8B07-17CD-42DE-9A4C-11F4D609BA13}">
  <ds:schemaRefs>
    <ds:schemaRef ds:uri="http://schemas.microsoft.com/sharepoint/v3/contenttype/forms"/>
  </ds:schemaRefs>
</ds:datastoreItem>
</file>

<file path=customXml/itemProps2.xml><?xml version="1.0" encoding="utf-8"?>
<ds:datastoreItem xmlns:ds="http://schemas.openxmlformats.org/officeDocument/2006/customXml" ds:itemID="{4469BD7B-0E4A-407E-849E-2C20E702A1DE}">
  <ds:schemaRef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b199d91c-ae62-4a52-9963-73a960c94801"/>
    <ds:schemaRef ds:uri="71ea4619-4fdf-4c60-a015-81650476ff60"/>
    <ds:schemaRef ds:uri="http://www.w3.org/XML/1998/namespace"/>
    <ds:schemaRef ds:uri="http://purl.org/dc/elements/1.1/"/>
  </ds:schemaRefs>
</ds:datastoreItem>
</file>

<file path=customXml/itemProps3.xml><?xml version="1.0" encoding="utf-8"?>
<ds:datastoreItem xmlns:ds="http://schemas.openxmlformats.org/officeDocument/2006/customXml" ds:itemID="{A9E724E1-5BEE-4044-A5D2-033EFFCA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9d91c-ae62-4a52-9963-73a960c94801"/>
    <ds:schemaRef ds:uri="71ea4619-4fdf-4c60-a015-81650476f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9331</TotalTime>
  <Words>1902</Words>
  <Application>Microsoft Office PowerPoint</Application>
  <PresentationFormat>Grand écran</PresentationFormat>
  <Paragraphs>226</Paragraphs>
  <Slides>27</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27</vt:i4>
      </vt:variant>
    </vt:vector>
  </HeadingPairs>
  <TitlesOfParts>
    <vt:vector size="35" baseType="lpstr">
      <vt:lpstr>Arial</vt:lpstr>
      <vt:lpstr>Calibri</vt:lpstr>
      <vt:lpstr>Calibri Light</vt:lpstr>
      <vt:lpstr>Courier New</vt:lpstr>
      <vt:lpstr>Montserrat</vt:lpstr>
      <vt:lpstr>Times New Roman</vt:lpstr>
      <vt:lpstr>Thème_CFE</vt:lpstr>
      <vt:lpstr>1_Thème_CFE</vt:lpstr>
      <vt:lpstr>La Caisse des Français de l’Etranger (CFE) Visioconférence de présentation élus / OLES du 05/06/23</vt:lpstr>
      <vt:lpstr>La Caisse des Français de l’Étranger</vt:lpstr>
      <vt:lpstr>Notre mission</vt:lpstr>
      <vt:lpstr>Nos clients</vt:lpstr>
      <vt:lpstr>Présentation PowerPoint</vt:lpstr>
      <vt:lpstr>Nos solutions pour les particuliers</vt:lpstr>
      <vt:lpstr>Assurance santé</vt:lpstr>
      <vt:lpstr>Option spéciale salarié</vt:lpstr>
      <vt:lpstr>Remboursements à l’étranger</vt:lpstr>
      <vt:lpstr>Nos nouvelles garanties : répartition par zones</vt:lpstr>
      <vt:lpstr>Consultation tableau des garanties</vt:lpstr>
      <vt:lpstr>Tiers payant hospitalier</vt:lpstr>
      <vt:lpstr>Tiers payant hospitalier : principe</vt:lpstr>
      <vt:lpstr>Tiers payant hospitalier</vt:lpstr>
      <vt:lpstr>Tiers payant hospitalier</vt:lpstr>
      <vt:lpstr>Assistance Rapatriement</vt:lpstr>
      <vt:lpstr>Tarifs 2023</vt:lpstr>
      <vt:lpstr>Catégorie aidée</vt:lpstr>
      <vt:lpstr>Catégorie aidée</vt:lpstr>
      <vt:lpstr>Pour les entreprises</vt:lpstr>
      <vt:lpstr>Les autres offres de la CFE</vt:lpstr>
      <vt:lpstr>Assurance risques professionnels</vt:lpstr>
      <vt:lpstr>Assurance retraite</vt:lpstr>
      <vt:lpstr>CARTE VITALE</vt:lpstr>
      <vt:lpstr>Présentation PowerPoint</vt:lpstr>
      <vt:lpstr>Conditions à remplir</vt:lpstr>
      <vt:lpstr>Contactez-nous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Maud</dc:creator>
  <cp:lastModifiedBy>Eric Pavy</cp:lastModifiedBy>
  <cp:revision>262</cp:revision>
  <dcterms:created xsi:type="dcterms:W3CDTF">2018-11-25T17:30:52Z</dcterms:created>
  <dcterms:modified xsi:type="dcterms:W3CDTF">2023-06-06T12:13:23Z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0x0101009CBF68371F6F1B4BA08BC295E0B4AA1A</vt:lpwstr>
  </property>
  <property fmtid="{D5CDD505-2E9C-101B-9397-08002B2CF9AE}" pid="3" name="MediaServiceImageTags">
    <vt:lpwstr/>
  </property>
</Properties>
</file>